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56" r:id="rId4"/>
    <p:sldId id="257" r:id="rId5"/>
    <p:sldId id="261" r:id="rId6"/>
    <p:sldId id="265" r:id="rId7"/>
    <p:sldId id="262" r:id="rId8"/>
    <p:sldId id="266" r:id="rId9"/>
    <p:sldId id="263" r:id="rId10"/>
    <p:sldId id="260" r:id="rId11"/>
    <p:sldId id="264" r:id="rId12"/>
    <p:sldId id="267" r:id="rId13"/>
    <p:sldId id="268" r:id="rId14"/>
    <p:sldId id="269" r:id="rId15"/>
    <p:sldId id="272" r:id="rId16"/>
    <p:sldId id="271" r:id="rId17"/>
    <p:sldId id="270" r:id="rId18"/>
    <p:sldId id="273" r:id="rId1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W2OSDwtQpRBnWxHy4WLCVQ==" hashData="2f5E/ftnKyafaHDlsiK75YbCZ5o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FF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60" autoAdjust="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</inkml:traceFormat>
        <inkml:channelProperties>
          <inkml:channelProperty channel="X" name="resolution" value="40.17647" units="1/cm"/>
          <inkml:channelProperty channel="Y" name="resolution" value="40.42105" units="1/cm"/>
        </inkml:channelProperties>
      </inkml:inkSource>
      <inkml:timestamp xml:id="ts0" timeString="2013-04-30T14:58:36.16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17364 15850,'0'-25,"0"1,24 24,-24-25,25 25,-25-25,0 0,0 0,25 25,-25-24,25 24,-25-25,0 0,25 25,-25-25,24 25,1-25,0 25,-25-24,25-1,0 25,-1 0,-24-25,25 25,0 0,0 0,0-25,0 25,-1 0,1-25,0 25,-25-24,25 24,0 0,-1 0,1 0,-25-25,25 25,0 0,0 0,-1 0,1 0,0-25,0 25,0 0,-1 0,1 0,0 0,0 0,0 0,-1 0,1 0,0 0,0 0,0 0,24 0,-24 0,0 0,0 25,-1-25,1 0,0 25,0-25,0 0,-1 24,1-24,25 0,-1 0,1 0,-25 0,0 25,0-25,-1 0,1 0,0 0,-25 25,25-25,0 0,-1 0,1 0,0 0,0 0,0 0,49 0,-49 0,0 0,-1 0,1 0,0 0,0 0,0 0,-1 0,1 0,0 0,0-25,0 25,-1 0,1 0,0 0,49-25,-49 25,25 0,-25 0,24 0,-24 0,25 0,-25 0,-1 0,1 0,0 0,0 0,0 0,49 0,-49 0,49 0,-24 25,-25 0,24-25,1 0,-25 0,-1 0,1 0,0 0,0 0,0 25,-1 0,1-25,25 0,-25 24,-1-24,1 0,-25 25,50-25,-50 25,25-25,-1 25,-24 0,0-1,0 1,0 0,0 0,25-25,-25 25,0-1,25-24,-25 25,0 0,0 0</inkml:trace>
  <inkml:trace contextRef="#ctx0" brushRef="#br0" timeOffset="4100.391">18951 15478,'-25'0,"25"-25,-24 25,24-24,0-1,-25 25,25-25,-25 0,25 0,-25 25,25-25,-25 25,25-24,0-1,-25 25,25-25,0 0,-24 25,-1 0,25-25,-25 25,25 25,-25 0,25 0,-25-25,25 25,-24-25,48 0,-24-25,0 0,25 0,-25 0,25 25,0 0,0 0,-1 0,1 0,0 25,0 0,0-25,0 0,-1 25,1-25</inkml:trace>
  <inkml:trace contextRef="#ctx0" brushRef="#br0" timeOffset="10236.257">18207 16644,'0'25,"0"0,0-1,0 1,0 0,0 0,0 0,0-1,0 1,25 0,-25 0,25 0,-25-1,0 1,24 0,1-25,-25 25,25 0,-25-1,25-24,-25 25,25-25,-1 0,-24 25,25-25,-25 25,0 0,25-25,0 0,-25 24,25-24,-1 0,1 0,0 0,-25 25,25-25,0 0,-1 0,26 0,-25 0,0 0,-1 0,1 0,0 0,0 0,0 0,0 0,24 0,-24 0,25 0,-26 0,1 0,25 0,-25 0,-1 0,1 0,0 0,0 0,0 0,-25-25,24 25,1-24,0 24,0 0,0-25,-1 25,1-25,0 25,0-25,-25 0,0 1,25 24,-25-25,24 25,1-25,-25 0,25 25,0-25,-25 1,25 24,-25-25,0 0,24 25,-24-25,25 0,0 25,-25-24,25 24,-25-25,25 0,-25 0,24 25,1 0,-25-25,25 1,-25-1,0 0,25 25,-25-25</inkml:trace>
  <inkml:trace contextRef="#ctx0" brushRef="#br0" timeOffset="12660.705">19001 17264,'0'25,"0"0,0-1,0 1,0 0,0 0</inkml:trace>
  <inkml:trace contextRef="#ctx0" brushRef="#br0" timeOffset="14462.7392">18852 17388,'25'0,"0"25,-1-25,1 0,-25 25,25-25,0 0,0 0,-1 0,1 0,-25-25,25 25,-25-25,0 0</inkml:trace>
  <inkml:trace contextRef="#ctx0" brushRef="#br0" timeOffset="23443.9009">22523 17487,'-25'0,"0"0,25-25,-24 25,-1-24,0-1,0 25,25-25,0 0,-25 25,1 0,24-25,-25 25,25-24,-25-1,25 0,-25 25,0 0,25-25,-24 25,24-25,-25 25,0-24,0 24,25-25,-25 25,1 0,-1 0,0-25,0 25,0 0,0 0,-24 0,24 0,0 0,0 0,1 0,-1 25,0-25,0 25,0-25,1 0,-1 24,0-24,0 25,0-25,25 25,-24 0,-1-25,25 25,-25-25,0 0,0 24,1 1,-1-25,0 0,0 0,0 25,1-25,24 25,-25-25,25 25,0-1,-25-24,25 25,0 0,0 0,0 0,0 0,-25-25,25 24,0 1,0 0,0 0,0 0,0-1,0 1,0 0,0 0,0 0,25-25,-25 24,0 1,0 0,0 0,25 0,-25-1,0 1,25 0,-25 0,0 0,24-25,-24 24,25-24,-25 25,25 0,-25 0,25 0,0-25,-25 24,24-24,-24 25,25 0,0 0,0-25,0 25,-1-25,1 0,0 0,-25 24,25-24,0 0,24 0,-24 0,0 25,0-25,-1 0,1 0,0 0,0 0,0 0,-1-25,1 25,-25-24,25 24,0 0,-25-25,25 25,0 0,-25-25,24 0,1 25,0 0,0 0,0-25,-1 25,1 0,0-24,0 24,0 0,-25-25,24 0,1 25,0-25,0 25,0-25,-1 25,-24-24,25-1,-25 0,25 25,-25-25,25 0,-25 1,25 24,-1-50,-24 25,0 0,0 1,0-1,0 0,0 0,0 0,0 1,0-1,0 0,0 0,0 0,0 1,0-1,0 0,0 0,-24 0,24 0,0 1,0-1,-25 25,25-25,-25 25,25-25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B8E4B-CD3B-44D1-A6ED-D4D1EA71DEF1}" type="datetimeFigureOut">
              <a:rPr lang="tr-TR" smtClean="0"/>
              <a:t>30.4.2013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3C86D-CBF4-4BAE-9ECA-C9D59C0C8AB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190504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B8E4B-CD3B-44D1-A6ED-D4D1EA71DEF1}" type="datetimeFigureOut">
              <a:rPr lang="tr-TR" smtClean="0"/>
              <a:t>30.4.2013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3C86D-CBF4-4BAE-9ECA-C9D59C0C8AB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313583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B8E4B-CD3B-44D1-A6ED-D4D1EA71DEF1}" type="datetimeFigureOut">
              <a:rPr lang="tr-TR" smtClean="0"/>
              <a:t>30.4.2013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3C86D-CBF4-4BAE-9ECA-C9D59C0C8AB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59094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B8E4B-CD3B-44D1-A6ED-D4D1EA71DEF1}" type="datetimeFigureOut">
              <a:rPr lang="tr-TR" smtClean="0"/>
              <a:t>30.4.2013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3C86D-CBF4-4BAE-9ECA-C9D59C0C8AB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173085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B8E4B-CD3B-44D1-A6ED-D4D1EA71DEF1}" type="datetimeFigureOut">
              <a:rPr lang="tr-TR" smtClean="0"/>
              <a:t>30.4.2013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3C86D-CBF4-4BAE-9ECA-C9D59C0C8AB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074554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B8E4B-CD3B-44D1-A6ED-D4D1EA71DEF1}" type="datetimeFigureOut">
              <a:rPr lang="tr-TR" smtClean="0"/>
              <a:t>30.4.2013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3C86D-CBF4-4BAE-9ECA-C9D59C0C8AB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106290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B8E4B-CD3B-44D1-A6ED-D4D1EA71DEF1}" type="datetimeFigureOut">
              <a:rPr lang="tr-TR" smtClean="0"/>
              <a:t>30.4.2013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3C86D-CBF4-4BAE-9ECA-C9D59C0C8AB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212897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B8E4B-CD3B-44D1-A6ED-D4D1EA71DEF1}" type="datetimeFigureOut">
              <a:rPr lang="tr-TR" smtClean="0"/>
              <a:t>30.4.2013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3C86D-CBF4-4BAE-9ECA-C9D59C0C8AB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05456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B8E4B-CD3B-44D1-A6ED-D4D1EA71DEF1}" type="datetimeFigureOut">
              <a:rPr lang="tr-TR" smtClean="0"/>
              <a:t>30.4.2013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3C86D-CBF4-4BAE-9ECA-C9D59C0C8AB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590409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B8E4B-CD3B-44D1-A6ED-D4D1EA71DEF1}" type="datetimeFigureOut">
              <a:rPr lang="tr-TR" smtClean="0"/>
              <a:t>30.4.2013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3C86D-CBF4-4BAE-9ECA-C9D59C0C8AB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46058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B8E4B-CD3B-44D1-A6ED-D4D1EA71DEF1}" type="datetimeFigureOut">
              <a:rPr lang="tr-TR" smtClean="0"/>
              <a:t>30.4.2013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3C86D-CBF4-4BAE-9ECA-C9D59C0C8AB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000007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4B8E4B-CD3B-44D1-A6ED-D4D1EA71DEF1}" type="datetimeFigureOut">
              <a:rPr lang="tr-TR" smtClean="0"/>
              <a:t>30.4.2013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B3C86D-CBF4-4BAE-9ECA-C9D59C0C8AB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83224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1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4.bin"/><Relationship Id="rId5" Type="http://schemas.openxmlformats.org/officeDocument/2006/relationships/image" Target="../media/image13.wmf"/><Relationship Id="rId4" Type="http://schemas.openxmlformats.org/officeDocument/2006/relationships/oleObject" Target="../embeddings/oleObject13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16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3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5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7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9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691680" y="260647"/>
            <a:ext cx="5405647" cy="1200329"/>
          </a:xfrm>
          <a:prstGeom prst="rect">
            <a:avLst/>
          </a:prstGeom>
          <a:solidFill>
            <a:srgbClr val="FFCCFF">
              <a:alpha val="41961"/>
            </a:srgbClr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tr-TR" sz="3600" b="1" dirty="0" smtClean="0">
                <a:solidFill>
                  <a:srgbClr val="FF0000"/>
                </a:solidFill>
              </a:rPr>
              <a:t>ARDIŞIK DOĞAL SAYILARIN </a:t>
            </a:r>
          </a:p>
          <a:p>
            <a:pPr algn="ctr"/>
            <a:r>
              <a:rPr lang="tr-TR" sz="3600" b="1" dirty="0" smtClean="0">
                <a:solidFill>
                  <a:srgbClr val="FF0000"/>
                </a:solidFill>
              </a:rPr>
              <a:t>TOPLAMINI BULMAK</a:t>
            </a:r>
            <a:endParaRPr lang="tr-TR" sz="3600" b="1" dirty="0">
              <a:solidFill>
                <a:srgbClr val="FF0000"/>
              </a:solidFill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107504" y="4005064"/>
            <a:ext cx="8928992" cy="266429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400" b="1" dirty="0" smtClean="0">
                <a:solidFill>
                  <a:srgbClr val="FF0000"/>
                </a:solidFill>
              </a:rPr>
              <a:t>ÖMER ASKERDEN</a:t>
            </a:r>
          </a:p>
          <a:p>
            <a:r>
              <a:rPr lang="tr-TR" sz="4400" b="1" dirty="0" smtClean="0">
                <a:solidFill>
                  <a:srgbClr val="FF0000"/>
                </a:solidFill>
              </a:rPr>
              <a:t>PİRİ MEHMET PAŞA ORTAOKULU</a:t>
            </a:r>
          </a:p>
          <a:p>
            <a:r>
              <a:rPr lang="tr-TR" sz="3200" b="1" dirty="0" smtClean="0">
                <a:solidFill>
                  <a:srgbClr val="FF0000"/>
                </a:solidFill>
              </a:rPr>
              <a:t>UZMAN İLKÖĞRETİM MATEMATİK ÖĞRETMENİ</a:t>
            </a:r>
          </a:p>
          <a:p>
            <a:pPr algn="r"/>
            <a:r>
              <a:rPr lang="tr-TR" sz="3200" b="1" dirty="0" smtClean="0">
                <a:solidFill>
                  <a:srgbClr val="FF0000"/>
                </a:solidFill>
              </a:rPr>
              <a:t>			</a:t>
            </a:r>
            <a:r>
              <a:rPr lang="tr-TR" sz="3200" b="1" dirty="0" smtClean="0">
                <a:solidFill>
                  <a:srgbClr val="FF0000"/>
                </a:solidFill>
                <a:hlinkClick r:id="rId2"/>
              </a:rPr>
              <a:t>omeraskerden@hotmail.com.tr</a:t>
            </a:r>
            <a:endParaRPr lang="tr-TR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4789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0131" y="188640"/>
            <a:ext cx="8784976" cy="138499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ÖRNEK: </a:t>
            </a:r>
            <a:r>
              <a:rPr lang="tr-TR" sz="2400" b="1" dirty="0" smtClean="0"/>
              <a:t>2+4+6+…+30=?   </a:t>
            </a:r>
            <a:r>
              <a:rPr lang="tr-TR" sz="2400" b="1" dirty="0"/>
              <a:t>Ardışık </a:t>
            </a:r>
            <a:r>
              <a:rPr lang="tr-TR" sz="2400" b="1" dirty="0" smtClean="0"/>
              <a:t>çift sayılarının </a:t>
            </a:r>
            <a:r>
              <a:rPr lang="tr-TR" sz="2400" b="1" dirty="0"/>
              <a:t>toplamı aşağıdaki seçeneklerden hangisinde doğru olarak verilmiştir?</a:t>
            </a:r>
            <a:endParaRPr lang="tr-TR" sz="1000" dirty="0"/>
          </a:p>
          <a:p>
            <a:r>
              <a:rPr lang="tr-TR" sz="1000" b="1" dirty="0"/>
              <a:t> </a:t>
            </a:r>
            <a:endParaRPr lang="tr-TR" sz="1000" dirty="0"/>
          </a:p>
          <a:p>
            <a:r>
              <a:rPr lang="tr-TR" sz="2400" b="1" dirty="0"/>
              <a:t>	a) </a:t>
            </a:r>
            <a:r>
              <a:rPr lang="tr-TR" sz="2400" b="1" dirty="0" smtClean="0"/>
              <a:t>120   	  b) 360  	  c) 480  	  </a:t>
            </a:r>
            <a:r>
              <a:rPr lang="tr-TR" sz="2400" b="1" dirty="0"/>
              <a:t>d) </a:t>
            </a:r>
            <a:r>
              <a:rPr lang="tr-TR" sz="2400" b="1" dirty="0" smtClean="0"/>
              <a:t>240</a:t>
            </a:r>
            <a:endParaRPr lang="tr-TR" sz="2400" dirty="0"/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96450"/>
              </p:ext>
            </p:extLst>
          </p:nvPr>
        </p:nvGraphicFramePr>
        <p:xfrm>
          <a:off x="1979712" y="1596539"/>
          <a:ext cx="4686032" cy="17502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4" name="Denklem" r:id="rId3" imgW="2158920" imgH="812520" progId="Equation.3">
                  <p:embed/>
                </p:oleObj>
              </mc:Choice>
              <mc:Fallback>
                <p:oleObj name="Denklem" r:id="rId3" imgW="2158920" imgH="812520" progId="Equation.3">
                  <p:embed/>
                  <p:pic>
                    <p:nvPicPr>
                      <p:cNvPr id="0" name="Nesn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712" y="1596539"/>
                        <a:ext cx="4686032" cy="17502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Dikdörtgen 3"/>
          <p:cNvSpPr/>
          <p:nvPr/>
        </p:nvSpPr>
        <p:spPr>
          <a:xfrm>
            <a:off x="6444208" y="1052736"/>
            <a:ext cx="1440160" cy="52989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137760" y="3429000"/>
            <a:ext cx="8784976" cy="138499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ÖRNEK: </a:t>
            </a:r>
            <a:r>
              <a:rPr lang="tr-TR" sz="2400" b="1" dirty="0" smtClean="0"/>
              <a:t>2+4+6+…+20=?   </a:t>
            </a:r>
            <a:r>
              <a:rPr lang="tr-TR" sz="2400" b="1" dirty="0"/>
              <a:t>Ardışık </a:t>
            </a:r>
            <a:r>
              <a:rPr lang="tr-TR" sz="2400" b="1" dirty="0" smtClean="0"/>
              <a:t>çift sayılarının </a:t>
            </a:r>
            <a:r>
              <a:rPr lang="tr-TR" sz="2400" b="1" dirty="0"/>
              <a:t>toplamı aşağıdaki seçeneklerden hangisinde doğru olarak verilmiştir?</a:t>
            </a:r>
            <a:endParaRPr lang="tr-TR" sz="1000" dirty="0"/>
          </a:p>
          <a:p>
            <a:r>
              <a:rPr lang="tr-TR" sz="1000" b="1" dirty="0"/>
              <a:t> </a:t>
            </a:r>
            <a:endParaRPr lang="tr-TR" sz="1000" dirty="0"/>
          </a:p>
          <a:p>
            <a:r>
              <a:rPr lang="tr-TR" sz="2400" b="1" dirty="0"/>
              <a:t>	a) </a:t>
            </a:r>
            <a:r>
              <a:rPr lang="tr-TR" sz="2400" b="1" dirty="0" smtClean="0"/>
              <a:t>110   	  b) 220  	  c) 55  	  </a:t>
            </a:r>
            <a:r>
              <a:rPr lang="tr-TR" sz="2400" b="1" dirty="0"/>
              <a:t>d) </a:t>
            </a:r>
            <a:r>
              <a:rPr lang="tr-TR" sz="2400" b="1" dirty="0" smtClean="0"/>
              <a:t>440</a:t>
            </a:r>
            <a:endParaRPr lang="tr-TR" sz="2400" dirty="0"/>
          </a:p>
        </p:txBody>
      </p:sp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6120766"/>
              </p:ext>
            </p:extLst>
          </p:nvPr>
        </p:nvGraphicFramePr>
        <p:xfrm>
          <a:off x="1920875" y="4827588"/>
          <a:ext cx="4659313" cy="174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5" name="Denklem" r:id="rId5" imgW="2145960" imgH="812520" progId="Equation.3">
                  <p:embed/>
                </p:oleObj>
              </mc:Choice>
              <mc:Fallback>
                <p:oleObj name="Denklem" r:id="rId5" imgW="2145960" imgH="812520" progId="Equation.3">
                  <p:embed/>
                  <p:pic>
                    <p:nvPicPr>
                      <p:cNvPr id="0" name="Nesn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0875" y="4827588"/>
                        <a:ext cx="4659313" cy="1749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Dikdörtgen 6"/>
          <p:cNvSpPr/>
          <p:nvPr/>
        </p:nvSpPr>
        <p:spPr>
          <a:xfrm>
            <a:off x="827584" y="4221088"/>
            <a:ext cx="1440160" cy="60190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Dikdörtgen 7"/>
          <p:cNvSpPr/>
          <p:nvPr/>
        </p:nvSpPr>
        <p:spPr>
          <a:xfrm>
            <a:off x="5958641" y="649770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880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958641" y="649770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9512" y="188640"/>
            <a:ext cx="8784976" cy="1631216"/>
          </a:xfrm>
          <a:prstGeom prst="rect">
            <a:avLst/>
          </a:prstGeom>
          <a:solidFill>
            <a:srgbClr val="FFCCFF">
              <a:alpha val="50196"/>
            </a:srgbClr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0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4) Belirli bir kurala göre büyüyen doğal sayıların toplamını bulmak: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000" b="1" dirty="0" smtClean="0">
                <a:latin typeface="Arial" charset="0"/>
                <a:cs typeface="Arial" charset="0"/>
              </a:rPr>
              <a:t>	</a:t>
            </a:r>
            <a:r>
              <a:rPr lang="tr-TR" sz="20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a) </a:t>
            </a:r>
            <a:r>
              <a:rPr lang="tr-TR" sz="2000" b="1" dirty="0" smtClean="0">
                <a:latin typeface="Arial" charset="0"/>
                <a:cs typeface="Arial" charset="0"/>
              </a:rPr>
              <a:t>Terim sayısı bulunur.(Son terimden ilk terim çıkarılır. Fark Dizinin artış miktarına bölünür. Bölüme bir eklenir)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000" b="1" dirty="0">
                <a:latin typeface="Arial" charset="0"/>
                <a:cs typeface="Arial" charset="0"/>
              </a:rPr>
              <a:t>	</a:t>
            </a:r>
            <a:r>
              <a:rPr lang="tr-TR" sz="20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b) </a:t>
            </a:r>
            <a:r>
              <a:rPr lang="tr-TR" sz="2000" b="1" dirty="0" smtClean="0">
                <a:latin typeface="Arial" charset="0"/>
                <a:cs typeface="Arial" charset="0"/>
              </a:rPr>
              <a:t>İlk terim ile son terim toplanır. Toplam terim sayısı ile çarpılır. Çarpım ikiye bölünür.</a:t>
            </a:r>
            <a:endParaRPr lang="tr-TR" sz="2000" b="1" dirty="0">
              <a:latin typeface="Arial" charset="0"/>
              <a:cs typeface="Arial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9512" y="2852936"/>
            <a:ext cx="8784976" cy="156966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ÖRNEK: </a:t>
            </a:r>
            <a:r>
              <a:rPr lang="tr-TR" sz="2400" b="1" dirty="0" smtClean="0">
                <a:solidFill>
                  <a:srgbClr val="FF0000"/>
                </a:solidFill>
              </a:rPr>
              <a:t>  </a:t>
            </a:r>
            <a:r>
              <a:rPr lang="tr-TR" sz="2400" b="1" dirty="0" smtClean="0"/>
              <a:t>24+30+36+…+</a:t>
            </a:r>
            <a:r>
              <a:rPr lang="tr-TR" sz="2400" b="1" dirty="0" smtClean="0"/>
              <a:t>96=?   </a:t>
            </a:r>
            <a:r>
              <a:rPr lang="tr-TR" sz="2400" b="1" dirty="0"/>
              <a:t>Ardışık </a:t>
            </a:r>
            <a:r>
              <a:rPr lang="tr-TR" sz="2400" b="1" dirty="0" smtClean="0"/>
              <a:t> sayılarının </a:t>
            </a:r>
            <a:r>
              <a:rPr lang="tr-TR" sz="2400" b="1" dirty="0"/>
              <a:t>toplamı aşağıdaki seçeneklerden hangisinde doğru olarak verilmiştir?</a:t>
            </a:r>
            <a:endParaRPr lang="tr-TR" sz="2400" dirty="0"/>
          </a:p>
          <a:p>
            <a:r>
              <a:rPr lang="tr-TR" sz="2400" b="1" dirty="0"/>
              <a:t> </a:t>
            </a:r>
            <a:endParaRPr lang="tr-TR" sz="2400" dirty="0"/>
          </a:p>
          <a:p>
            <a:r>
              <a:rPr lang="tr-TR" sz="2400" b="1" dirty="0"/>
              <a:t>	a) </a:t>
            </a:r>
            <a:r>
              <a:rPr lang="tr-TR" sz="2400" b="1" dirty="0" smtClean="0"/>
              <a:t>690   	  b)860  	  c)900  	  </a:t>
            </a:r>
            <a:r>
              <a:rPr lang="tr-TR" sz="2400" b="1" dirty="0"/>
              <a:t>d) </a:t>
            </a:r>
            <a:r>
              <a:rPr lang="tr-TR" sz="2400" b="1" dirty="0" smtClean="0"/>
              <a:t>780</a:t>
            </a:r>
            <a:endParaRPr lang="tr-TR" sz="2400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3047" y="1932494"/>
            <a:ext cx="3943350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8" name="Nesne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7744879"/>
              </p:ext>
            </p:extLst>
          </p:nvPr>
        </p:nvGraphicFramePr>
        <p:xfrm>
          <a:off x="1513611" y="4653136"/>
          <a:ext cx="5711371" cy="8640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4" name="Denklem" r:id="rId4" imgW="2247840" imgH="393480" progId="Equation.3">
                  <p:embed/>
                </p:oleObj>
              </mc:Choice>
              <mc:Fallback>
                <p:oleObj name="Denklem" r:id="rId4" imgW="224784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3611" y="4653136"/>
                        <a:ext cx="5711371" cy="86409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10" name="Nesne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2629024"/>
              </p:ext>
            </p:extLst>
          </p:nvPr>
        </p:nvGraphicFramePr>
        <p:xfrm>
          <a:off x="1444801" y="5517232"/>
          <a:ext cx="6192688" cy="8379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5" name="Denklem" r:id="rId6" imgW="2882900" imgH="393700" progId="Equation.3">
                  <p:embed/>
                </p:oleObj>
              </mc:Choice>
              <mc:Fallback>
                <p:oleObj name="Denklem" r:id="rId6" imgW="28829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4801" y="5517232"/>
                        <a:ext cx="6192688" cy="83795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Dikdörtgen 11"/>
          <p:cNvSpPr/>
          <p:nvPr/>
        </p:nvSpPr>
        <p:spPr>
          <a:xfrm>
            <a:off x="6516397" y="3637766"/>
            <a:ext cx="1440160" cy="82054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76028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79512" y="188640"/>
            <a:ext cx="8784976" cy="132343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ÖRNEK: </a:t>
            </a:r>
            <a:r>
              <a:rPr lang="tr-TR" sz="2400" b="1" dirty="0" smtClean="0"/>
              <a:t>14+18+22+…+74=?   </a:t>
            </a:r>
            <a:r>
              <a:rPr lang="tr-TR" sz="2400" b="1" dirty="0"/>
              <a:t>Ardışık </a:t>
            </a:r>
            <a:r>
              <a:rPr lang="tr-TR" sz="2400" b="1" dirty="0" smtClean="0"/>
              <a:t> sayılarının </a:t>
            </a:r>
            <a:r>
              <a:rPr lang="tr-TR" sz="2400" b="1" dirty="0"/>
              <a:t>toplamı aşağıdaki seçeneklerden hangisinde doğru olarak verilmiştir?</a:t>
            </a:r>
            <a:endParaRPr lang="tr-TR" sz="800" dirty="0"/>
          </a:p>
          <a:p>
            <a:r>
              <a:rPr lang="tr-TR" sz="800" b="1" dirty="0"/>
              <a:t> </a:t>
            </a:r>
            <a:endParaRPr lang="tr-TR" sz="800" dirty="0"/>
          </a:p>
          <a:p>
            <a:r>
              <a:rPr lang="tr-TR" sz="2400" b="1" dirty="0"/>
              <a:t>	a) </a:t>
            </a:r>
            <a:r>
              <a:rPr lang="tr-TR" sz="2400" b="1" dirty="0" smtClean="0"/>
              <a:t>824   	  b) 704  	  c) 934  	  </a:t>
            </a:r>
            <a:r>
              <a:rPr lang="tr-TR" sz="2400" b="1" dirty="0"/>
              <a:t>d) </a:t>
            </a:r>
            <a:r>
              <a:rPr lang="tr-TR" sz="2400" b="1" dirty="0" smtClean="0"/>
              <a:t>684</a:t>
            </a:r>
            <a:endParaRPr lang="tr-TR" sz="2400" dirty="0"/>
          </a:p>
        </p:txBody>
      </p:sp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7461996"/>
              </p:ext>
            </p:extLst>
          </p:nvPr>
        </p:nvGraphicFramePr>
        <p:xfrm>
          <a:off x="579834" y="1718245"/>
          <a:ext cx="5680075" cy="178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9" name="Denklem" r:id="rId3" imgW="2234880" imgH="812520" progId="Equation.3">
                  <p:embed/>
                </p:oleObj>
              </mc:Choice>
              <mc:Fallback>
                <p:oleObj name="Denklem" r:id="rId3" imgW="2234880" imgH="812520" progId="Equation.3">
                  <p:embed/>
                  <p:pic>
                    <p:nvPicPr>
                      <p:cNvPr id="0" name="Nesn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834" y="1718245"/>
                        <a:ext cx="5680075" cy="1782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Dikdörtgen 5"/>
          <p:cNvSpPr/>
          <p:nvPr/>
        </p:nvSpPr>
        <p:spPr>
          <a:xfrm>
            <a:off x="2699792" y="919172"/>
            <a:ext cx="1440160" cy="5929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161397" y="3501008"/>
            <a:ext cx="8784976" cy="138499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ÖRNEK: </a:t>
            </a:r>
            <a:r>
              <a:rPr lang="tr-TR" sz="2400" b="1" dirty="0" smtClean="0"/>
              <a:t>45+50+55+…+175=?   </a:t>
            </a:r>
            <a:r>
              <a:rPr lang="tr-TR" sz="2400" b="1" dirty="0"/>
              <a:t>Ardışık </a:t>
            </a:r>
            <a:r>
              <a:rPr lang="tr-TR" sz="2400" b="1" dirty="0" smtClean="0"/>
              <a:t> sayılarının </a:t>
            </a:r>
            <a:r>
              <a:rPr lang="tr-TR" sz="2400" b="1" dirty="0"/>
              <a:t>toplamı aşağıdaki seçeneklerden hangisinde doğru olarak verilmiştir?</a:t>
            </a:r>
            <a:endParaRPr lang="tr-TR" sz="900" dirty="0"/>
          </a:p>
          <a:p>
            <a:r>
              <a:rPr lang="tr-TR" sz="900" b="1" dirty="0"/>
              <a:t> </a:t>
            </a:r>
            <a:endParaRPr lang="tr-TR" sz="900" dirty="0"/>
          </a:p>
          <a:p>
            <a:r>
              <a:rPr lang="tr-TR" sz="2400" b="1" dirty="0"/>
              <a:t>	a) </a:t>
            </a:r>
            <a:r>
              <a:rPr lang="tr-TR" sz="2400" b="1" dirty="0" smtClean="0"/>
              <a:t>1675   	  b) 1450  	  c) 2970  	  </a:t>
            </a:r>
            <a:r>
              <a:rPr lang="tr-TR" sz="2400" b="1" dirty="0"/>
              <a:t>d) </a:t>
            </a:r>
            <a:r>
              <a:rPr lang="tr-TR" sz="2400" b="1" dirty="0" smtClean="0"/>
              <a:t>1485</a:t>
            </a:r>
            <a:endParaRPr lang="tr-TR" sz="2400" dirty="0"/>
          </a:p>
        </p:txBody>
      </p:sp>
      <p:graphicFrame>
        <p:nvGraphicFramePr>
          <p:cNvPr id="8" name="Nesne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529866"/>
              </p:ext>
            </p:extLst>
          </p:nvPr>
        </p:nvGraphicFramePr>
        <p:xfrm>
          <a:off x="616885" y="4919778"/>
          <a:ext cx="7874000" cy="178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0" name="Denklem" r:id="rId5" imgW="3098520" imgH="812520" progId="Equation.3">
                  <p:embed/>
                </p:oleObj>
              </mc:Choice>
              <mc:Fallback>
                <p:oleObj name="Denklem" r:id="rId5" imgW="3098520" imgH="812520" progId="Equation.3">
                  <p:embed/>
                  <p:pic>
                    <p:nvPicPr>
                      <p:cNvPr id="0" name="Nesn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6885" y="4919778"/>
                        <a:ext cx="7874000" cy="1782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Dikdörtgen 8"/>
          <p:cNvSpPr/>
          <p:nvPr/>
        </p:nvSpPr>
        <p:spPr>
          <a:xfrm>
            <a:off x="4716016" y="4293096"/>
            <a:ext cx="1440160" cy="5929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5958641" y="649770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0958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188640"/>
            <a:ext cx="8784976" cy="132343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ÖRNEK-1:             </a:t>
            </a:r>
            <a:r>
              <a:rPr lang="tr-TR" sz="2400" b="1" dirty="0" smtClean="0"/>
              <a:t>Ardışık  2 doğal sayının </a:t>
            </a:r>
            <a:r>
              <a:rPr lang="tr-TR" sz="2400" b="1" dirty="0"/>
              <a:t>toplamı </a:t>
            </a:r>
            <a:r>
              <a:rPr lang="tr-TR" sz="2400" b="1" dirty="0" smtClean="0"/>
              <a:t>45’dir.Küçük sayı aşağıdaki </a:t>
            </a:r>
            <a:r>
              <a:rPr lang="tr-TR" sz="2400" b="1" dirty="0"/>
              <a:t>seçeneklerden hangisinde doğru olarak verilmiştir?</a:t>
            </a:r>
            <a:endParaRPr lang="tr-TR" sz="800" dirty="0"/>
          </a:p>
          <a:p>
            <a:r>
              <a:rPr lang="tr-TR" sz="800" b="1" dirty="0"/>
              <a:t> </a:t>
            </a:r>
            <a:endParaRPr lang="tr-TR" sz="800" dirty="0"/>
          </a:p>
          <a:p>
            <a:r>
              <a:rPr lang="tr-TR" sz="2400" b="1" dirty="0"/>
              <a:t>	a) </a:t>
            </a:r>
            <a:r>
              <a:rPr lang="tr-TR" sz="2400" b="1" dirty="0" smtClean="0"/>
              <a:t>22   	  	b) 23  	  	c) 24  	  	d</a:t>
            </a:r>
            <a:r>
              <a:rPr lang="tr-TR" sz="2400" b="1" dirty="0"/>
              <a:t>) </a:t>
            </a:r>
            <a:r>
              <a:rPr lang="tr-TR" sz="2400" b="1" dirty="0" smtClean="0"/>
              <a:t>21</a:t>
            </a:r>
            <a:endParaRPr lang="tr-TR" sz="2400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545" y="1798202"/>
            <a:ext cx="2275009" cy="1401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827584" y="919172"/>
            <a:ext cx="1440160" cy="5929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150360" y="3573016"/>
            <a:ext cx="8784976" cy="132343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ÖRNEK-2:             </a:t>
            </a:r>
            <a:r>
              <a:rPr lang="tr-TR" sz="2400" b="1" dirty="0" smtClean="0"/>
              <a:t>Ardışık  2 doğal sayının </a:t>
            </a:r>
            <a:r>
              <a:rPr lang="tr-TR" sz="2400" b="1" dirty="0"/>
              <a:t>toplamı </a:t>
            </a:r>
            <a:r>
              <a:rPr lang="tr-TR" sz="2400" b="1" dirty="0" smtClean="0"/>
              <a:t>37’dir.Büyük sayı aşağıdaki </a:t>
            </a:r>
            <a:r>
              <a:rPr lang="tr-TR" sz="2400" b="1" dirty="0"/>
              <a:t>seçeneklerden hangisinde doğru olarak verilmiştir?</a:t>
            </a:r>
            <a:endParaRPr lang="tr-TR" sz="800" dirty="0"/>
          </a:p>
          <a:p>
            <a:r>
              <a:rPr lang="tr-TR" sz="800" b="1" dirty="0"/>
              <a:t> </a:t>
            </a:r>
            <a:endParaRPr lang="tr-TR" sz="800" dirty="0"/>
          </a:p>
          <a:p>
            <a:r>
              <a:rPr lang="tr-TR" sz="2400" b="1" dirty="0"/>
              <a:t>	a) </a:t>
            </a:r>
            <a:r>
              <a:rPr lang="tr-TR" sz="2400" b="1" dirty="0" smtClean="0"/>
              <a:t>21  	  	b) 20  	  	c) 18  	  	d</a:t>
            </a:r>
            <a:r>
              <a:rPr lang="tr-TR" sz="2400" b="1" dirty="0"/>
              <a:t>) </a:t>
            </a:r>
            <a:r>
              <a:rPr lang="tr-TR" sz="2400" b="1" dirty="0" smtClean="0"/>
              <a:t>19</a:t>
            </a:r>
            <a:endParaRPr lang="tr-TR" sz="2400" dirty="0"/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545" y="5104383"/>
            <a:ext cx="2142238" cy="1224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051412"/>
            <a:ext cx="3604714" cy="1017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060" y="5119311"/>
            <a:ext cx="2817100" cy="1353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6228184" y="4303548"/>
            <a:ext cx="1440160" cy="5929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Dikdörtgen 12"/>
          <p:cNvSpPr/>
          <p:nvPr/>
        </p:nvSpPr>
        <p:spPr>
          <a:xfrm>
            <a:off x="5958641" y="649770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4332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50360" y="116632"/>
            <a:ext cx="8784976" cy="132343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ÖRNEK-3:             </a:t>
            </a:r>
            <a:r>
              <a:rPr lang="tr-TR" sz="2400" b="1" dirty="0" smtClean="0"/>
              <a:t>Ardışık 4 doğal sayının </a:t>
            </a:r>
            <a:r>
              <a:rPr lang="tr-TR" sz="2400" b="1" dirty="0"/>
              <a:t>toplamı </a:t>
            </a:r>
            <a:r>
              <a:rPr lang="tr-TR" sz="2400" b="1" dirty="0" smtClean="0"/>
              <a:t>66’dır.Büyük sayı aşağıdaki </a:t>
            </a:r>
            <a:r>
              <a:rPr lang="tr-TR" sz="2400" b="1" dirty="0"/>
              <a:t>seçeneklerden hangisinde doğru olarak verilmiştir?</a:t>
            </a:r>
            <a:endParaRPr lang="tr-TR" sz="800" dirty="0"/>
          </a:p>
          <a:p>
            <a:r>
              <a:rPr lang="tr-TR" sz="800" b="1" dirty="0"/>
              <a:t> </a:t>
            </a:r>
            <a:endParaRPr lang="tr-TR" sz="800" dirty="0"/>
          </a:p>
          <a:p>
            <a:r>
              <a:rPr lang="tr-TR" sz="2400" b="1" dirty="0"/>
              <a:t>	a) </a:t>
            </a:r>
            <a:r>
              <a:rPr lang="tr-TR" sz="2400" b="1" dirty="0" smtClean="0"/>
              <a:t>18  	  	b) 19  	  	c) 20  	  	d</a:t>
            </a:r>
            <a:r>
              <a:rPr lang="tr-TR" sz="2400" b="1" dirty="0"/>
              <a:t>) </a:t>
            </a:r>
            <a:r>
              <a:rPr lang="tr-TR" sz="2400" b="1" dirty="0" smtClean="0"/>
              <a:t>21</a:t>
            </a:r>
            <a:endParaRPr lang="tr-TR" sz="24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60" y="1496284"/>
            <a:ext cx="4111710" cy="1644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589963"/>
            <a:ext cx="2276475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771206" y="847164"/>
            <a:ext cx="1440160" cy="5929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Dikdörtgen 7"/>
          <p:cNvSpPr/>
          <p:nvPr/>
        </p:nvSpPr>
        <p:spPr>
          <a:xfrm>
            <a:off x="150360" y="3284984"/>
            <a:ext cx="8784976" cy="132343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ÖRNEK-4:             </a:t>
            </a:r>
            <a:r>
              <a:rPr lang="tr-TR" sz="2400" b="1" dirty="0" smtClean="0"/>
              <a:t>Ardışık 3 doğal sayının </a:t>
            </a:r>
            <a:r>
              <a:rPr lang="tr-TR" sz="2400" b="1" dirty="0"/>
              <a:t>toplamı </a:t>
            </a:r>
            <a:r>
              <a:rPr lang="tr-TR" sz="2400" b="1" dirty="0" smtClean="0"/>
              <a:t>129’dur.Küçük sayı aşağıdaki </a:t>
            </a:r>
            <a:r>
              <a:rPr lang="tr-TR" sz="2400" b="1" dirty="0"/>
              <a:t>seçeneklerden hangisinde doğru olarak verilmiştir?</a:t>
            </a:r>
            <a:endParaRPr lang="tr-TR" sz="800" dirty="0"/>
          </a:p>
          <a:p>
            <a:r>
              <a:rPr lang="tr-TR" sz="800" b="1" dirty="0"/>
              <a:t> </a:t>
            </a:r>
            <a:endParaRPr lang="tr-TR" sz="800" dirty="0"/>
          </a:p>
          <a:p>
            <a:r>
              <a:rPr lang="tr-TR" sz="2400" b="1" dirty="0"/>
              <a:t>	a) </a:t>
            </a:r>
            <a:r>
              <a:rPr lang="tr-TR" sz="2400" b="1" dirty="0" smtClean="0"/>
              <a:t>44  	  	b) 45  	  	c) 42  	  	d</a:t>
            </a:r>
            <a:r>
              <a:rPr lang="tr-TR" sz="2400" b="1" dirty="0"/>
              <a:t>) </a:t>
            </a:r>
            <a:r>
              <a:rPr lang="tr-TR" sz="2400" b="1" dirty="0" smtClean="0"/>
              <a:t>43</a:t>
            </a:r>
            <a:endParaRPr lang="tr-TR" sz="2400" dirty="0"/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5085184"/>
            <a:ext cx="3471814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7660" y="4941168"/>
            <a:ext cx="2615732" cy="1584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Dikdörtgen 10"/>
          <p:cNvSpPr/>
          <p:nvPr/>
        </p:nvSpPr>
        <p:spPr>
          <a:xfrm>
            <a:off x="5958641" y="649770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498811" y="4015516"/>
            <a:ext cx="1440160" cy="5929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09292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50360" y="62099"/>
            <a:ext cx="8784976" cy="132343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ÖRNEK-5:             </a:t>
            </a:r>
            <a:r>
              <a:rPr lang="tr-TR" sz="2400" b="1" dirty="0" smtClean="0"/>
              <a:t>Ardışık 2 tek doğal sayının </a:t>
            </a:r>
            <a:r>
              <a:rPr lang="tr-TR" sz="2400" b="1" dirty="0"/>
              <a:t>toplamı </a:t>
            </a:r>
            <a:r>
              <a:rPr lang="tr-TR" sz="2400" b="1" dirty="0" smtClean="0"/>
              <a:t>64’tür.Küçük sayı aşağıdaki </a:t>
            </a:r>
            <a:r>
              <a:rPr lang="tr-TR" sz="2400" b="1" dirty="0"/>
              <a:t>seçeneklerden hangisinde doğru olarak verilmiştir?</a:t>
            </a:r>
            <a:endParaRPr lang="tr-TR" sz="800" dirty="0"/>
          </a:p>
          <a:p>
            <a:r>
              <a:rPr lang="tr-TR" sz="800" b="1" dirty="0"/>
              <a:t> </a:t>
            </a:r>
            <a:endParaRPr lang="tr-TR" sz="800" dirty="0"/>
          </a:p>
          <a:p>
            <a:r>
              <a:rPr lang="tr-TR" sz="2400" b="1" dirty="0"/>
              <a:t>	a) </a:t>
            </a:r>
            <a:r>
              <a:rPr lang="tr-TR" sz="2400" b="1" dirty="0" smtClean="0"/>
              <a:t>31  	  	b) 33  	  	c) 35  	  	d</a:t>
            </a:r>
            <a:r>
              <a:rPr lang="tr-TR" sz="2400" b="1" dirty="0"/>
              <a:t>) </a:t>
            </a:r>
            <a:r>
              <a:rPr lang="tr-TR" sz="2400" b="1" dirty="0" smtClean="0"/>
              <a:t>29</a:t>
            </a:r>
            <a:endParaRPr lang="tr-TR" sz="24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578" y="1628800"/>
            <a:ext cx="2360970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628800"/>
            <a:ext cx="2714625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715387" y="792631"/>
            <a:ext cx="1440160" cy="5929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150360" y="3212976"/>
            <a:ext cx="8784976" cy="132343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ÖRNEK-6:             </a:t>
            </a:r>
            <a:r>
              <a:rPr lang="tr-TR" sz="2400" b="1" dirty="0" smtClean="0"/>
              <a:t>Ardışık 3 tek doğal sayının </a:t>
            </a:r>
            <a:r>
              <a:rPr lang="tr-TR" sz="2400" b="1" dirty="0"/>
              <a:t>toplamı </a:t>
            </a:r>
            <a:r>
              <a:rPr lang="tr-TR" sz="2400" b="1" dirty="0" smtClean="0"/>
              <a:t>129’dur.Büyük sayı aşağıdaki </a:t>
            </a:r>
            <a:r>
              <a:rPr lang="tr-TR" sz="2400" b="1" dirty="0"/>
              <a:t>seçeneklerden hangisinde doğru olarak verilmiştir?</a:t>
            </a:r>
            <a:endParaRPr lang="tr-TR" sz="800" dirty="0"/>
          </a:p>
          <a:p>
            <a:r>
              <a:rPr lang="tr-TR" sz="800" b="1" dirty="0"/>
              <a:t> </a:t>
            </a:r>
            <a:endParaRPr lang="tr-TR" sz="800" dirty="0"/>
          </a:p>
          <a:p>
            <a:r>
              <a:rPr lang="tr-TR" sz="2400" b="1" dirty="0"/>
              <a:t>	a) </a:t>
            </a:r>
            <a:r>
              <a:rPr lang="tr-TR" sz="2400" b="1" dirty="0" smtClean="0"/>
              <a:t>41  	  	b) 43  	  	c) 47  	  	d</a:t>
            </a:r>
            <a:r>
              <a:rPr lang="tr-TR" sz="2400" b="1" dirty="0"/>
              <a:t>) </a:t>
            </a:r>
            <a:r>
              <a:rPr lang="tr-TR" sz="2400" b="1" dirty="0" smtClean="0"/>
              <a:t>45</a:t>
            </a:r>
            <a:endParaRPr lang="tr-TR" sz="2400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085184"/>
            <a:ext cx="3736836" cy="1224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049551"/>
            <a:ext cx="2664296" cy="1382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6158394" y="3943508"/>
            <a:ext cx="1440160" cy="5929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5958641" y="649770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5415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50084" y="188640"/>
            <a:ext cx="8784976" cy="132343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ÖRNEK-7:             </a:t>
            </a:r>
            <a:r>
              <a:rPr lang="tr-TR" sz="2400" b="1" dirty="0" smtClean="0"/>
              <a:t>Ardışık 4 tek doğal sayının </a:t>
            </a:r>
            <a:r>
              <a:rPr lang="tr-TR" sz="2400" b="1" dirty="0"/>
              <a:t>toplamı </a:t>
            </a:r>
            <a:r>
              <a:rPr lang="tr-TR" sz="2400" b="1" dirty="0" smtClean="0"/>
              <a:t>232’dir.Büyük sayı aşağıdaki </a:t>
            </a:r>
            <a:r>
              <a:rPr lang="tr-TR" sz="2400" b="1" dirty="0"/>
              <a:t>seçeneklerden hangisinde doğru olarak verilmiştir?</a:t>
            </a:r>
            <a:endParaRPr lang="tr-TR" sz="800" dirty="0"/>
          </a:p>
          <a:p>
            <a:r>
              <a:rPr lang="tr-TR" sz="800" b="1" dirty="0"/>
              <a:t> </a:t>
            </a:r>
            <a:endParaRPr lang="tr-TR" sz="800" dirty="0"/>
          </a:p>
          <a:p>
            <a:r>
              <a:rPr lang="tr-TR" sz="2400" b="1" dirty="0"/>
              <a:t>	a) </a:t>
            </a:r>
            <a:r>
              <a:rPr lang="tr-TR" sz="2400" b="1" dirty="0" smtClean="0"/>
              <a:t>59  	  	b) 61  	  	c) 55  	  	d</a:t>
            </a:r>
            <a:r>
              <a:rPr lang="tr-TR" sz="2400" b="1" dirty="0"/>
              <a:t>) </a:t>
            </a:r>
            <a:r>
              <a:rPr lang="tr-TR" sz="2400" b="1" dirty="0" smtClean="0"/>
              <a:t>57</a:t>
            </a:r>
            <a:endParaRPr lang="tr-TR" sz="24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84" y="1844824"/>
            <a:ext cx="4821632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628800"/>
            <a:ext cx="2208967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2560900" y="932000"/>
            <a:ext cx="1440160" cy="5929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150084" y="3356992"/>
            <a:ext cx="8784976" cy="132343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ÖRNEK-8:             </a:t>
            </a:r>
            <a:r>
              <a:rPr lang="tr-TR" sz="2400" b="1" dirty="0" smtClean="0"/>
              <a:t>Ardışık 2 çift doğal sayının </a:t>
            </a:r>
            <a:r>
              <a:rPr lang="tr-TR" sz="2400" b="1" dirty="0"/>
              <a:t>toplamı </a:t>
            </a:r>
            <a:r>
              <a:rPr lang="tr-TR" sz="2400" b="1" dirty="0" smtClean="0"/>
              <a:t>34’tür. Küçük sayı aşağıdaki </a:t>
            </a:r>
            <a:r>
              <a:rPr lang="tr-TR" sz="2400" b="1" dirty="0"/>
              <a:t>seçeneklerden hangisinde doğru olarak verilmiştir?</a:t>
            </a:r>
            <a:endParaRPr lang="tr-TR" sz="800" dirty="0"/>
          </a:p>
          <a:p>
            <a:r>
              <a:rPr lang="tr-TR" sz="800" b="1" dirty="0"/>
              <a:t> </a:t>
            </a:r>
            <a:endParaRPr lang="tr-TR" sz="800" dirty="0"/>
          </a:p>
          <a:p>
            <a:r>
              <a:rPr lang="tr-TR" sz="2400" b="1" dirty="0"/>
              <a:t>	a) </a:t>
            </a:r>
            <a:r>
              <a:rPr lang="tr-TR" sz="2400" b="1" dirty="0" smtClean="0"/>
              <a:t>14  	  	b) 20  	  	c) 16  	  	d</a:t>
            </a:r>
            <a:r>
              <a:rPr lang="tr-TR" sz="2400" b="1" dirty="0"/>
              <a:t>) </a:t>
            </a:r>
            <a:r>
              <a:rPr lang="tr-TR" sz="2400" b="1" dirty="0" smtClean="0"/>
              <a:t>18</a:t>
            </a:r>
            <a:endParaRPr lang="tr-TR" sz="2400" dirty="0"/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5013176"/>
            <a:ext cx="2826871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2572" y="5088978"/>
            <a:ext cx="1629586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4512040" y="4085933"/>
            <a:ext cx="1440160" cy="5929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5958641" y="649770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4949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50084" y="116632"/>
            <a:ext cx="8784976" cy="132343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ÖRNEK-9 :             </a:t>
            </a:r>
            <a:r>
              <a:rPr lang="tr-TR" sz="2400" b="1" dirty="0" smtClean="0"/>
              <a:t>Ardışık 3 çift doğal sayının </a:t>
            </a:r>
            <a:r>
              <a:rPr lang="tr-TR" sz="2400" b="1" dirty="0"/>
              <a:t>toplamı </a:t>
            </a:r>
            <a:r>
              <a:rPr lang="tr-TR" sz="2400" b="1" dirty="0" smtClean="0"/>
              <a:t>126’dır. Büyük sayı aşağıdaki </a:t>
            </a:r>
            <a:r>
              <a:rPr lang="tr-TR" sz="2400" b="1" dirty="0"/>
              <a:t>seçeneklerden hangisinde doğru olarak verilmiştir?</a:t>
            </a:r>
            <a:endParaRPr lang="tr-TR" sz="800" dirty="0"/>
          </a:p>
          <a:p>
            <a:r>
              <a:rPr lang="tr-TR" sz="800" b="1" dirty="0"/>
              <a:t> </a:t>
            </a:r>
            <a:endParaRPr lang="tr-TR" sz="800" dirty="0"/>
          </a:p>
          <a:p>
            <a:r>
              <a:rPr lang="tr-TR" sz="2400" b="1" dirty="0"/>
              <a:t>	a) </a:t>
            </a:r>
            <a:r>
              <a:rPr lang="tr-TR" sz="2400" b="1" dirty="0" smtClean="0"/>
              <a:t>40  	  	b) 42  	  	c) 46  	  	d</a:t>
            </a:r>
            <a:r>
              <a:rPr lang="tr-TR" sz="2400" b="1" dirty="0"/>
              <a:t>) </a:t>
            </a:r>
            <a:r>
              <a:rPr lang="tr-TR" sz="2400" b="1" dirty="0" smtClean="0"/>
              <a:t>44</a:t>
            </a:r>
            <a:endParaRPr lang="tr-TR" sz="2400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84" y="1925768"/>
            <a:ext cx="4238072" cy="1287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5338707" y="1676707"/>
            <a:ext cx="217880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/>
              <a:t>2+4=6 fazla</a:t>
            </a:r>
          </a:p>
          <a:p>
            <a:r>
              <a:rPr lang="tr-TR" sz="2400" b="1" dirty="0" smtClean="0"/>
              <a:t>126-6=120</a:t>
            </a:r>
          </a:p>
          <a:p>
            <a:r>
              <a:rPr lang="tr-TR" sz="2400" b="1" dirty="0" smtClean="0"/>
              <a:t>120:3=40 küçük</a:t>
            </a:r>
          </a:p>
          <a:p>
            <a:r>
              <a:rPr lang="tr-TR" sz="2400" b="1" dirty="0" smtClean="0"/>
              <a:t>40-42-44</a:t>
            </a:r>
            <a:endParaRPr lang="tr-TR" sz="2400" b="1" dirty="0"/>
          </a:p>
        </p:txBody>
      </p:sp>
      <p:sp>
        <p:nvSpPr>
          <p:cNvPr id="5" name="Dikdörtgen 4"/>
          <p:cNvSpPr/>
          <p:nvPr/>
        </p:nvSpPr>
        <p:spPr>
          <a:xfrm>
            <a:off x="6228184" y="847164"/>
            <a:ext cx="1440160" cy="5929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150084" y="3429000"/>
            <a:ext cx="8784976" cy="132343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ÖRNEK-10 :             </a:t>
            </a:r>
            <a:r>
              <a:rPr lang="tr-TR" sz="2400" b="1" dirty="0" smtClean="0"/>
              <a:t>Ardışık 4 çift doğal sayının </a:t>
            </a:r>
            <a:r>
              <a:rPr lang="tr-TR" sz="2400" b="1" dirty="0"/>
              <a:t>toplamı </a:t>
            </a:r>
            <a:r>
              <a:rPr lang="tr-TR" sz="2400" b="1" dirty="0" smtClean="0"/>
              <a:t>220’dir. Küçük sayı aşağıdaki </a:t>
            </a:r>
            <a:r>
              <a:rPr lang="tr-TR" sz="2400" b="1" dirty="0"/>
              <a:t>seçeneklerden hangisinde doğru olarak verilmiştir?</a:t>
            </a:r>
            <a:endParaRPr lang="tr-TR" sz="800" dirty="0"/>
          </a:p>
          <a:p>
            <a:r>
              <a:rPr lang="tr-TR" sz="800" b="1" dirty="0"/>
              <a:t> </a:t>
            </a:r>
            <a:endParaRPr lang="tr-TR" sz="800" dirty="0"/>
          </a:p>
          <a:p>
            <a:r>
              <a:rPr lang="tr-TR" sz="2400" b="1" dirty="0"/>
              <a:t>	a) </a:t>
            </a:r>
            <a:r>
              <a:rPr lang="tr-TR" sz="2400" b="1" dirty="0" smtClean="0"/>
              <a:t>58  	  	b) 60  	  	c) 62  	  	d</a:t>
            </a:r>
            <a:r>
              <a:rPr lang="tr-TR" sz="2400" b="1" dirty="0"/>
              <a:t>) </a:t>
            </a:r>
            <a:r>
              <a:rPr lang="tr-TR" sz="2400" b="1" dirty="0" smtClean="0"/>
              <a:t>52</a:t>
            </a:r>
            <a:endParaRPr lang="tr-TR" sz="2400" dirty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626" y="5229200"/>
            <a:ext cx="4214529" cy="1278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Metin kutusu 7"/>
          <p:cNvSpPr txBox="1"/>
          <p:nvPr/>
        </p:nvSpPr>
        <p:spPr>
          <a:xfrm>
            <a:off x="4769462" y="4954409"/>
            <a:ext cx="217880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/>
              <a:t>2+4+6=12 fazla</a:t>
            </a:r>
          </a:p>
          <a:p>
            <a:r>
              <a:rPr lang="tr-TR" sz="2400" b="1" dirty="0" smtClean="0"/>
              <a:t>220-12=208</a:t>
            </a:r>
          </a:p>
          <a:p>
            <a:r>
              <a:rPr lang="tr-TR" sz="2400" b="1" dirty="0" smtClean="0"/>
              <a:t>208:4=52 küçük</a:t>
            </a:r>
          </a:p>
          <a:p>
            <a:r>
              <a:rPr lang="tr-TR" sz="2400" b="1" dirty="0" smtClean="0"/>
              <a:t>52-54-56-58</a:t>
            </a:r>
            <a:endParaRPr lang="tr-TR" sz="2400" b="1" dirty="0"/>
          </a:p>
        </p:txBody>
      </p:sp>
      <p:sp>
        <p:nvSpPr>
          <p:cNvPr id="9" name="Dikdörtgen 8"/>
          <p:cNvSpPr/>
          <p:nvPr/>
        </p:nvSpPr>
        <p:spPr>
          <a:xfrm>
            <a:off x="828960" y="4159532"/>
            <a:ext cx="1440160" cy="5929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5958641" y="649770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4691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 animBg="1"/>
      <p:bldP spid="6" grpId="0" animBg="1"/>
      <p:bldP spid="8" grpId="0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kdörtgen 7"/>
          <p:cNvSpPr/>
          <p:nvPr/>
        </p:nvSpPr>
        <p:spPr>
          <a:xfrm>
            <a:off x="1979712" y="153124"/>
            <a:ext cx="5472608" cy="9716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smtClean="0">
                <a:solidFill>
                  <a:srgbClr val="FF0000"/>
                </a:solidFill>
              </a:rPr>
              <a:t>HAZIRLAYAN</a:t>
            </a:r>
          </a:p>
        </p:txBody>
      </p:sp>
      <p:sp>
        <p:nvSpPr>
          <p:cNvPr id="9" name="Dikdörtgen 8"/>
          <p:cNvSpPr/>
          <p:nvPr/>
        </p:nvSpPr>
        <p:spPr>
          <a:xfrm>
            <a:off x="107504" y="4146446"/>
            <a:ext cx="8928992" cy="266429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400" b="1" dirty="0" smtClean="0">
                <a:solidFill>
                  <a:srgbClr val="FF0000"/>
                </a:solidFill>
              </a:rPr>
              <a:t>ÖMER ASKERDEN</a:t>
            </a:r>
          </a:p>
          <a:p>
            <a:r>
              <a:rPr lang="tr-TR" sz="4400" b="1" dirty="0" smtClean="0">
                <a:solidFill>
                  <a:srgbClr val="FF0000"/>
                </a:solidFill>
              </a:rPr>
              <a:t>PİRİ MEHMET PAŞA ORTAOKULU</a:t>
            </a:r>
          </a:p>
          <a:p>
            <a:r>
              <a:rPr lang="tr-TR" sz="3200" b="1" dirty="0" smtClean="0">
                <a:solidFill>
                  <a:srgbClr val="FF0000"/>
                </a:solidFill>
              </a:rPr>
              <a:t>UZMAN İLKÖĞRETİM MATEMATİK ÖĞRETMENİ</a:t>
            </a:r>
          </a:p>
          <a:p>
            <a:pPr algn="r"/>
            <a:r>
              <a:rPr lang="tr-TR" sz="3200" b="1" dirty="0" smtClean="0">
                <a:solidFill>
                  <a:srgbClr val="FF0000"/>
                </a:solidFill>
              </a:rPr>
              <a:t>			</a:t>
            </a:r>
            <a:r>
              <a:rPr lang="tr-TR" sz="3200" b="1" dirty="0" smtClean="0">
                <a:solidFill>
                  <a:srgbClr val="FF0000"/>
                </a:solidFill>
                <a:hlinkClick r:id="rId2"/>
              </a:rPr>
              <a:t>omeraskerden@hotmail.com.tr</a:t>
            </a:r>
            <a:endParaRPr lang="tr-TR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6579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Küp 2"/>
          <p:cNvSpPr/>
          <p:nvPr/>
        </p:nvSpPr>
        <p:spPr>
          <a:xfrm>
            <a:off x="548104" y="4410890"/>
            <a:ext cx="1216152" cy="1216152"/>
          </a:xfrm>
          <a:prstGeom prst="cube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/>
              <a:t>5</a:t>
            </a:r>
            <a:endParaRPr lang="tr-TR" sz="4000" b="1" dirty="0"/>
          </a:p>
        </p:txBody>
      </p:sp>
      <p:sp>
        <p:nvSpPr>
          <p:cNvPr id="4" name="Küp 3"/>
          <p:cNvSpPr/>
          <p:nvPr/>
        </p:nvSpPr>
        <p:spPr>
          <a:xfrm>
            <a:off x="548104" y="3501008"/>
            <a:ext cx="1216152" cy="1216152"/>
          </a:xfrm>
          <a:prstGeom prst="cube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Küp 4"/>
          <p:cNvSpPr/>
          <p:nvPr/>
        </p:nvSpPr>
        <p:spPr>
          <a:xfrm>
            <a:off x="548104" y="2594080"/>
            <a:ext cx="1216152" cy="1216152"/>
          </a:xfrm>
          <a:prstGeom prst="cube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Küp 5"/>
          <p:cNvSpPr/>
          <p:nvPr/>
        </p:nvSpPr>
        <p:spPr>
          <a:xfrm>
            <a:off x="548104" y="1700808"/>
            <a:ext cx="1216152" cy="1216152"/>
          </a:xfrm>
          <a:prstGeom prst="cube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Küp 6"/>
          <p:cNvSpPr/>
          <p:nvPr/>
        </p:nvSpPr>
        <p:spPr>
          <a:xfrm>
            <a:off x="548104" y="764704"/>
            <a:ext cx="1216152" cy="1216152"/>
          </a:xfrm>
          <a:prstGeom prst="cube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Küp 7"/>
          <p:cNvSpPr/>
          <p:nvPr/>
        </p:nvSpPr>
        <p:spPr>
          <a:xfrm>
            <a:off x="1475656" y="4410890"/>
            <a:ext cx="1216152" cy="1216152"/>
          </a:xfrm>
          <a:prstGeom prst="cube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 smtClean="0"/>
              <a:t>4</a:t>
            </a:r>
            <a:endParaRPr lang="tr-TR" sz="4400" dirty="0"/>
          </a:p>
        </p:txBody>
      </p:sp>
      <p:sp>
        <p:nvSpPr>
          <p:cNvPr id="9" name="Küp 8"/>
          <p:cNvSpPr/>
          <p:nvPr/>
        </p:nvSpPr>
        <p:spPr>
          <a:xfrm>
            <a:off x="1475656" y="3501008"/>
            <a:ext cx="1216152" cy="1216152"/>
          </a:xfrm>
          <a:prstGeom prst="cube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Küp 9"/>
          <p:cNvSpPr/>
          <p:nvPr/>
        </p:nvSpPr>
        <p:spPr>
          <a:xfrm>
            <a:off x="1475656" y="2576822"/>
            <a:ext cx="1216152" cy="1216152"/>
          </a:xfrm>
          <a:prstGeom prst="cube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Küp 10"/>
          <p:cNvSpPr/>
          <p:nvPr/>
        </p:nvSpPr>
        <p:spPr>
          <a:xfrm>
            <a:off x="1475656" y="1700808"/>
            <a:ext cx="1216152" cy="1216152"/>
          </a:xfrm>
          <a:prstGeom prst="cube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Küp 11"/>
          <p:cNvSpPr/>
          <p:nvPr/>
        </p:nvSpPr>
        <p:spPr>
          <a:xfrm>
            <a:off x="2411760" y="4410890"/>
            <a:ext cx="1216152" cy="1216152"/>
          </a:xfrm>
          <a:prstGeom prst="cube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3</a:t>
            </a:r>
            <a:endParaRPr lang="tr-TR" sz="4000" dirty="0"/>
          </a:p>
        </p:txBody>
      </p:sp>
      <p:sp>
        <p:nvSpPr>
          <p:cNvPr id="13" name="Küp 12"/>
          <p:cNvSpPr/>
          <p:nvPr/>
        </p:nvSpPr>
        <p:spPr>
          <a:xfrm>
            <a:off x="2411760" y="3502787"/>
            <a:ext cx="1216152" cy="1216152"/>
          </a:xfrm>
          <a:prstGeom prst="cube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Küp 13"/>
          <p:cNvSpPr/>
          <p:nvPr/>
        </p:nvSpPr>
        <p:spPr>
          <a:xfrm>
            <a:off x="2411760" y="2594080"/>
            <a:ext cx="1216152" cy="1216152"/>
          </a:xfrm>
          <a:prstGeom prst="cube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Küp 14"/>
          <p:cNvSpPr/>
          <p:nvPr/>
        </p:nvSpPr>
        <p:spPr>
          <a:xfrm>
            <a:off x="3331118" y="4423237"/>
            <a:ext cx="1216152" cy="1216152"/>
          </a:xfrm>
          <a:prstGeom prst="cube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2</a:t>
            </a:r>
            <a:endParaRPr lang="tr-TR" sz="4000" dirty="0"/>
          </a:p>
        </p:txBody>
      </p:sp>
      <p:sp>
        <p:nvSpPr>
          <p:cNvPr id="16" name="Küp 15"/>
          <p:cNvSpPr/>
          <p:nvPr/>
        </p:nvSpPr>
        <p:spPr>
          <a:xfrm>
            <a:off x="3334420" y="3501008"/>
            <a:ext cx="1216152" cy="1216152"/>
          </a:xfrm>
          <a:prstGeom prst="cube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Küp 16"/>
          <p:cNvSpPr/>
          <p:nvPr/>
        </p:nvSpPr>
        <p:spPr>
          <a:xfrm>
            <a:off x="4211960" y="4423237"/>
            <a:ext cx="1216152" cy="1216152"/>
          </a:xfrm>
          <a:prstGeom prst="cube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1</a:t>
            </a:r>
            <a:endParaRPr lang="tr-TR" sz="4000" dirty="0"/>
          </a:p>
        </p:txBody>
      </p:sp>
      <p:sp>
        <p:nvSpPr>
          <p:cNvPr id="18" name="Küp 17"/>
          <p:cNvSpPr/>
          <p:nvPr/>
        </p:nvSpPr>
        <p:spPr>
          <a:xfrm>
            <a:off x="7740352" y="4423237"/>
            <a:ext cx="1216152" cy="1216152"/>
          </a:xfrm>
          <a:prstGeom prst="cub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Küp 18"/>
          <p:cNvSpPr/>
          <p:nvPr/>
        </p:nvSpPr>
        <p:spPr>
          <a:xfrm>
            <a:off x="6826421" y="3511915"/>
            <a:ext cx="1216152" cy="1216152"/>
          </a:xfrm>
          <a:prstGeom prst="cub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Küp 19"/>
          <p:cNvSpPr/>
          <p:nvPr/>
        </p:nvSpPr>
        <p:spPr>
          <a:xfrm>
            <a:off x="7740352" y="3501008"/>
            <a:ext cx="1216152" cy="1216152"/>
          </a:xfrm>
          <a:prstGeom prst="cub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Küp 20"/>
          <p:cNvSpPr/>
          <p:nvPr/>
        </p:nvSpPr>
        <p:spPr>
          <a:xfrm>
            <a:off x="5940152" y="2576822"/>
            <a:ext cx="1216152" cy="1216152"/>
          </a:xfrm>
          <a:prstGeom prst="cub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Küp 21"/>
          <p:cNvSpPr/>
          <p:nvPr/>
        </p:nvSpPr>
        <p:spPr>
          <a:xfrm>
            <a:off x="6826421" y="2576822"/>
            <a:ext cx="1216152" cy="1216152"/>
          </a:xfrm>
          <a:prstGeom prst="cub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Küp 22"/>
          <p:cNvSpPr/>
          <p:nvPr/>
        </p:nvSpPr>
        <p:spPr>
          <a:xfrm>
            <a:off x="7739728" y="2576822"/>
            <a:ext cx="1216152" cy="1216152"/>
          </a:xfrm>
          <a:prstGeom prst="cub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Küp 23"/>
          <p:cNvSpPr/>
          <p:nvPr/>
        </p:nvSpPr>
        <p:spPr>
          <a:xfrm>
            <a:off x="5004048" y="1668248"/>
            <a:ext cx="1216152" cy="1216152"/>
          </a:xfrm>
          <a:prstGeom prst="cub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Küp 24"/>
          <p:cNvSpPr/>
          <p:nvPr/>
        </p:nvSpPr>
        <p:spPr>
          <a:xfrm>
            <a:off x="5924538" y="1658891"/>
            <a:ext cx="1216152" cy="1216152"/>
          </a:xfrm>
          <a:prstGeom prst="cub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Küp 25"/>
          <p:cNvSpPr/>
          <p:nvPr/>
        </p:nvSpPr>
        <p:spPr>
          <a:xfrm>
            <a:off x="6826421" y="1658891"/>
            <a:ext cx="1216152" cy="1216152"/>
          </a:xfrm>
          <a:prstGeom prst="cub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Küp 26"/>
          <p:cNvSpPr/>
          <p:nvPr/>
        </p:nvSpPr>
        <p:spPr>
          <a:xfrm>
            <a:off x="7739728" y="1668248"/>
            <a:ext cx="1216152" cy="1216152"/>
          </a:xfrm>
          <a:prstGeom prst="cub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Küp 27"/>
          <p:cNvSpPr/>
          <p:nvPr/>
        </p:nvSpPr>
        <p:spPr>
          <a:xfrm>
            <a:off x="4067944" y="764704"/>
            <a:ext cx="1216152" cy="1216152"/>
          </a:xfrm>
          <a:prstGeom prst="cub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/>
              <a:t>1</a:t>
            </a:r>
            <a:endParaRPr lang="tr-TR" sz="4000" b="1" dirty="0"/>
          </a:p>
        </p:txBody>
      </p:sp>
      <p:sp>
        <p:nvSpPr>
          <p:cNvPr id="29" name="Küp 28"/>
          <p:cNvSpPr/>
          <p:nvPr/>
        </p:nvSpPr>
        <p:spPr>
          <a:xfrm>
            <a:off x="5004048" y="764704"/>
            <a:ext cx="1216152" cy="1216152"/>
          </a:xfrm>
          <a:prstGeom prst="cub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/>
              <a:t>2</a:t>
            </a:r>
            <a:endParaRPr lang="tr-TR" sz="4000" b="1" dirty="0"/>
          </a:p>
        </p:txBody>
      </p:sp>
      <p:sp>
        <p:nvSpPr>
          <p:cNvPr id="30" name="Küp 29"/>
          <p:cNvSpPr/>
          <p:nvPr/>
        </p:nvSpPr>
        <p:spPr>
          <a:xfrm>
            <a:off x="5924538" y="765462"/>
            <a:ext cx="1216152" cy="1216152"/>
          </a:xfrm>
          <a:prstGeom prst="cub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/>
              <a:t>3</a:t>
            </a:r>
            <a:endParaRPr lang="tr-TR" sz="4000" b="1" dirty="0"/>
          </a:p>
        </p:txBody>
      </p:sp>
      <p:sp>
        <p:nvSpPr>
          <p:cNvPr id="31" name="Küp 30"/>
          <p:cNvSpPr/>
          <p:nvPr/>
        </p:nvSpPr>
        <p:spPr>
          <a:xfrm>
            <a:off x="6826421" y="765462"/>
            <a:ext cx="1216152" cy="1216152"/>
          </a:xfrm>
          <a:prstGeom prst="cub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/>
              <a:t>4</a:t>
            </a:r>
            <a:endParaRPr lang="tr-TR" sz="4000" b="1" dirty="0"/>
          </a:p>
        </p:txBody>
      </p:sp>
      <p:sp>
        <p:nvSpPr>
          <p:cNvPr id="32" name="Küp 31"/>
          <p:cNvSpPr/>
          <p:nvPr/>
        </p:nvSpPr>
        <p:spPr>
          <a:xfrm>
            <a:off x="7740352" y="764704"/>
            <a:ext cx="1216152" cy="1216152"/>
          </a:xfrm>
          <a:prstGeom prst="cub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/>
              <a:t>5</a:t>
            </a:r>
            <a:endParaRPr lang="tr-TR" sz="4000" b="1" dirty="0"/>
          </a:p>
        </p:txBody>
      </p:sp>
      <p:sp>
        <p:nvSpPr>
          <p:cNvPr id="33" name="Metin kutusu 32"/>
          <p:cNvSpPr txBox="1"/>
          <p:nvPr/>
        </p:nvSpPr>
        <p:spPr>
          <a:xfrm>
            <a:off x="59167" y="32853"/>
            <a:ext cx="1602939" cy="523220"/>
          </a:xfrm>
          <a:prstGeom prst="rect">
            <a:avLst/>
          </a:prstGeom>
          <a:solidFill>
            <a:srgbClr val="FFFF00">
              <a:alpha val="38824"/>
            </a:srgbClr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1.strateji:</a:t>
            </a:r>
            <a:endParaRPr lang="tr-TR" sz="2800" b="1" dirty="0">
              <a:solidFill>
                <a:srgbClr val="FF0000"/>
              </a:solidFill>
            </a:endParaRPr>
          </a:p>
        </p:txBody>
      </p:sp>
      <p:sp>
        <p:nvSpPr>
          <p:cNvPr id="34" name="Metin kutusu 33"/>
          <p:cNvSpPr txBox="1"/>
          <p:nvPr/>
        </p:nvSpPr>
        <p:spPr>
          <a:xfrm>
            <a:off x="2503555" y="46407"/>
            <a:ext cx="6315896" cy="461665"/>
          </a:xfrm>
          <a:prstGeom prst="rect">
            <a:avLst/>
          </a:prstGeom>
          <a:solidFill>
            <a:srgbClr val="FFCCFF">
              <a:alpha val="41961"/>
            </a:srgbClr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ARDIŞIK DOĞAL SAYILARIN TOPLAMINI BULMAK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5958641" y="649770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1500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üp 3"/>
          <p:cNvSpPr/>
          <p:nvPr/>
        </p:nvSpPr>
        <p:spPr>
          <a:xfrm>
            <a:off x="430109" y="4810684"/>
            <a:ext cx="1216152" cy="1216152"/>
          </a:xfrm>
          <a:prstGeom prst="cube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/>
              <a:t>5</a:t>
            </a:r>
            <a:endParaRPr lang="tr-TR" sz="4000" b="1" dirty="0"/>
          </a:p>
        </p:txBody>
      </p:sp>
      <p:sp>
        <p:nvSpPr>
          <p:cNvPr id="5" name="Küp 4"/>
          <p:cNvSpPr/>
          <p:nvPr/>
        </p:nvSpPr>
        <p:spPr>
          <a:xfrm>
            <a:off x="430109" y="3900802"/>
            <a:ext cx="1216152" cy="1216152"/>
          </a:xfrm>
          <a:prstGeom prst="cube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Küp 5"/>
          <p:cNvSpPr/>
          <p:nvPr/>
        </p:nvSpPr>
        <p:spPr>
          <a:xfrm>
            <a:off x="430109" y="2993874"/>
            <a:ext cx="1216152" cy="1216152"/>
          </a:xfrm>
          <a:prstGeom prst="cube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Küp 6"/>
          <p:cNvSpPr/>
          <p:nvPr/>
        </p:nvSpPr>
        <p:spPr>
          <a:xfrm>
            <a:off x="430109" y="2100602"/>
            <a:ext cx="1216152" cy="1216152"/>
          </a:xfrm>
          <a:prstGeom prst="cube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Küp 7"/>
          <p:cNvSpPr/>
          <p:nvPr/>
        </p:nvSpPr>
        <p:spPr>
          <a:xfrm>
            <a:off x="430109" y="1164498"/>
            <a:ext cx="1216152" cy="1216152"/>
          </a:xfrm>
          <a:prstGeom prst="cube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Küp 8"/>
          <p:cNvSpPr/>
          <p:nvPr/>
        </p:nvSpPr>
        <p:spPr>
          <a:xfrm>
            <a:off x="1357661" y="4810684"/>
            <a:ext cx="1216152" cy="1216152"/>
          </a:xfrm>
          <a:prstGeom prst="cube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 smtClean="0"/>
              <a:t>4</a:t>
            </a:r>
            <a:endParaRPr lang="tr-TR" sz="4400" dirty="0"/>
          </a:p>
        </p:txBody>
      </p:sp>
      <p:sp>
        <p:nvSpPr>
          <p:cNvPr id="10" name="Küp 9"/>
          <p:cNvSpPr/>
          <p:nvPr/>
        </p:nvSpPr>
        <p:spPr>
          <a:xfrm>
            <a:off x="1357661" y="3900802"/>
            <a:ext cx="1216152" cy="1216152"/>
          </a:xfrm>
          <a:prstGeom prst="cube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Küp 10"/>
          <p:cNvSpPr/>
          <p:nvPr/>
        </p:nvSpPr>
        <p:spPr>
          <a:xfrm>
            <a:off x="1357661" y="2976616"/>
            <a:ext cx="1216152" cy="1216152"/>
          </a:xfrm>
          <a:prstGeom prst="cube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Küp 11"/>
          <p:cNvSpPr/>
          <p:nvPr/>
        </p:nvSpPr>
        <p:spPr>
          <a:xfrm>
            <a:off x="1357661" y="2100602"/>
            <a:ext cx="1216152" cy="1216152"/>
          </a:xfrm>
          <a:prstGeom prst="cube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Küp 12"/>
          <p:cNvSpPr/>
          <p:nvPr/>
        </p:nvSpPr>
        <p:spPr>
          <a:xfrm>
            <a:off x="2293765" y="4810684"/>
            <a:ext cx="1216152" cy="1216152"/>
          </a:xfrm>
          <a:prstGeom prst="cube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3</a:t>
            </a:r>
            <a:endParaRPr lang="tr-TR" sz="4000" dirty="0"/>
          </a:p>
        </p:txBody>
      </p:sp>
      <p:sp>
        <p:nvSpPr>
          <p:cNvPr id="14" name="Küp 13"/>
          <p:cNvSpPr/>
          <p:nvPr/>
        </p:nvSpPr>
        <p:spPr>
          <a:xfrm>
            <a:off x="2293765" y="3902581"/>
            <a:ext cx="1216152" cy="1216152"/>
          </a:xfrm>
          <a:prstGeom prst="cube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Küp 14"/>
          <p:cNvSpPr/>
          <p:nvPr/>
        </p:nvSpPr>
        <p:spPr>
          <a:xfrm>
            <a:off x="2293765" y="2993874"/>
            <a:ext cx="1216152" cy="1216152"/>
          </a:xfrm>
          <a:prstGeom prst="cube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Küp 15"/>
          <p:cNvSpPr/>
          <p:nvPr/>
        </p:nvSpPr>
        <p:spPr>
          <a:xfrm>
            <a:off x="3213123" y="4823031"/>
            <a:ext cx="1216152" cy="1216152"/>
          </a:xfrm>
          <a:prstGeom prst="cube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2</a:t>
            </a:r>
            <a:endParaRPr lang="tr-TR" sz="4000" dirty="0"/>
          </a:p>
        </p:txBody>
      </p:sp>
      <p:sp>
        <p:nvSpPr>
          <p:cNvPr id="17" name="Küp 16"/>
          <p:cNvSpPr/>
          <p:nvPr/>
        </p:nvSpPr>
        <p:spPr>
          <a:xfrm>
            <a:off x="3216425" y="3900802"/>
            <a:ext cx="1216152" cy="1216152"/>
          </a:xfrm>
          <a:prstGeom prst="cube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Küp 17"/>
          <p:cNvSpPr/>
          <p:nvPr/>
        </p:nvSpPr>
        <p:spPr>
          <a:xfrm>
            <a:off x="4093965" y="4823031"/>
            <a:ext cx="1216152" cy="1216152"/>
          </a:xfrm>
          <a:prstGeom prst="cube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1</a:t>
            </a:r>
            <a:endParaRPr lang="tr-TR" sz="4000" dirty="0"/>
          </a:p>
        </p:txBody>
      </p:sp>
      <p:sp>
        <p:nvSpPr>
          <p:cNvPr id="33" name="Küp 32"/>
          <p:cNvSpPr/>
          <p:nvPr/>
        </p:nvSpPr>
        <p:spPr>
          <a:xfrm>
            <a:off x="4109579" y="3908274"/>
            <a:ext cx="1216152" cy="1216152"/>
          </a:xfrm>
          <a:prstGeom prst="cub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Küp 33"/>
          <p:cNvSpPr/>
          <p:nvPr/>
        </p:nvSpPr>
        <p:spPr>
          <a:xfrm>
            <a:off x="3195648" y="2996952"/>
            <a:ext cx="1216152" cy="1216152"/>
          </a:xfrm>
          <a:prstGeom prst="cub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Küp 34"/>
          <p:cNvSpPr/>
          <p:nvPr/>
        </p:nvSpPr>
        <p:spPr>
          <a:xfrm>
            <a:off x="4109579" y="2986045"/>
            <a:ext cx="1216152" cy="1216152"/>
          </a:xfrm>
          <a:prstGeom prst="cub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Küp 35"/>
          <p:cNvSpPr/>
          <p:nvPr/>
        </p:nvSpPr>
        <p:spPr>
          <a:xfrm>
            <a:off x="2309379" y="2061859"/>
            <a:ext cx="1216152" cy="1216152"/>
          </a:xfrm>
          <a:prstGeom prst="cub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Küp 36"/>
          <p:cNvSpPr/>
          <p:nvPr/>
        </p:nvSpPr>
        <p:spPr>
          <a:xfrm>
            <a:off x="3195648" y="2061859"/>
            <a:ext cx="1216152" cy="1216152"/>
          </a:xfrm>
          <a:prstGeom prst="cub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Küp 37"/>
          <p:cNvSpPr/>
          <p:nvPr/>
        </p:nvSpPr>
        <p:spPr>
          <a:xfrm>
            <a:off x="4108955" y="2061859"/>
            <a:ext cx="1216152" cy="1216152"/>
          </a:xfrm>
          <a:prstGeom prst="cub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Küp 38"/>
          <p:cNvSpPr/>
          <p:nvPr/>
        </p:nvSpPr>
        <p:spPr>
          <a:xfrm>
            <a:off x="1373275" y="1153285"/>
            <a:ext cx="1216152" cy="1216152"/>
          </a:xfrm>
          <a:prstGeom prst="cub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0" name="Küp 39"/>
          <p:cNvSpPr/>
          <p:nvPr/>
        </p:nvSpPr>
        <p:spPr>
          <a:xfrm>
            <a:off x="2293765" y="1143928"/>
            <a:ext cx="1216152" cy="1216152"/>
          </a:xfrm>
          <a:prstGeom prst="cub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Küp 40"/>
          <p:cNvSpPr/>
          <p:nvPr/>
        </p:nvSpPr>
        <p:spPr>
          <a:xfrm>
            <a:off x="3195648" y="1143928"/>
            <a:ext cx="1216152" cy="1216152"/>
          </a:xfrm>
          <a:prstGeom prst="cub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2" name="Küp 41"/>
          <p:cNvSpPr/>
          <p:nvPr/>
        </p:nvSpPr>
        <p:spPr>
          <a:xfrm>
            <a:off x="4108955" y="1153285"/>
            <a:ext cx="1216152" cy="1216152"/>
          </a:xfrm>
          <a:prstGeom prst="cub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Küp 42"/>
          <p:cNvSpPr/>
          <p:nvPr/>
        </p:nvSpPr>
        <p:spPr>
          <a:xfrm>
            <a:off x="430109" y="249741"/>
            <a:ext cx="1216152" cy="1216152"/>
          </a:xfrm>
          <a:prstGeom prst="cub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/>
              <a:t>1</a:t>
            </a:r>
            <a:endParaRPr lang="tr-TR" sz="4000" b="1" dirty="0"/>
          </a:p>
        </p:txBody>
      </p:sp>
      <p:sp>
        <p:nvSpPr>
          <p:cNvPr id="44" name="Küp 43"/>
          <p:cNvSpPr/>
          <p:nvPr/>
        </p:nvSpPr>
        <p:spPr>
          <a:xfrm>
            <a:off x="1373275" y="249741"/>
            <a:ext cx="1216152" cy="1216152"/>
          </a:xfrm>
          <a:prstGeom prst="cub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/>
              <a:t>2</a:t>
            </a:r>
            <a:endParaRPr lang="tr-TR" sz="4000" b="1" dirty="0"/>
          </a:p>
        </p:txBody>
      </p:sp>
      <p:sp>
        <p:nvSpPr>
          <p:cNvPr id="45" name="Küp 44"/>
          <p:cNvSpPr/>
          <p:nvPr/>
        </p:nvSpPr>
        <p:spPr>
          <a:xfrm>
            <a:off x="2293765" y="250499"/>
            <a:ext cx="1216152" cy="1216152"/>
          </a:xfrm>
          <a:prstGeom prst="cub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/>
              <a:t>3</a:t>
            </a:r>
            <a:endParaRPr lang="tr-TR" sz="4000" b="1" dirty="0"/>
          </a:p>
        </p:txBody>
      </p:sp>
      <p:sp>
        <p:nvSpPr>
          <p:cNvPr id="46" name="Küp 45"/>
          <p:cNvSpPr/>
          <p:nvPr/>
        </p:nvSpPr>
        <p:spPr>
          <a:xfrm>
            <a:off x="3195648" y="250499"/>
            <a:ext cx="1216152" cy="1216152"/>
          </a:xfrm>
          <a:prstGeom prst="cub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/>
              <a:t>4</a:t>
            </a:r>
            <a:endParaRPr lang="tr-TR" sz="4000" b="1" dirty="0"/>
          </a:p>
        </p:txBody>
      </p:sp>
      <p:sp>
        <p:nvSpPr>
          <p:cNvPr id="47" name="Küp 46"/>
          <p:cNvSpPr/>
          <p:nvPr/>
        </p:nvSpPr>
        <p:spPr>
          <a:xfrm>
            <a:off x="4109579" y="249741"/>
            <a:ext cx="1216152" cy="1216152"/>
          </a:xfrm>
          <a:prstGeom prst="cub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/>
              <a:t>5</a:t>
            </a:r>
            <a:endParaRPr lang="tr-TR" sz="4000" b="1" dirty="0"/>
          </a:p>
        </p:txBody>
      </p:sp>
      <p:sp>
        <p:nvSpPr>
          <p:cNvPr id="48" name="Metin kutusu 47"/>
          <p:cNvSpPr txBox="1"/>
          <p:nvPr/>
        </p:nvSpPr>
        <p:spPr>
          <a:xfrm>
            <a:off x="430109" y="5954966"/>
            <a:ext cx="45739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/>
              <a:t>  6  +  6  +   6  +   6  +  6</a:t>
            </a:r>
            <a:endParaRPr lang="tr-TR" sz="3600" b="1" dirty="0"/>
          </a:p>
        </p:txBody>
      </p:sp>
      <p:sp>
        <p:nvSpPr>
          <p:cNvPr id="49" name="Metin kutusu 48"/>
          <p:cNvSpPr txBox="1"/>
          <p:nvPr/>
        </p:nvSpPr>
        <p:spPr>
          <a:xfrm>
            <a:off x="5558237" y="596207"/>
            <a:ext cx="340625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1  +  2  +   3  +   4  +  5</a:t>
            </a:r>
          </a:p>
          <a:p>
            <a:r>
              <a:rPr lang="tr-TR" sz="2800" b="1" dirty="0" smtClean="0"/>
              <a:t>5  +  4  +   3  +   2  +  1</a:t>
            </a:r>
          </a:p>
          <a:p>
            <a:r>
              <a:rPr lang="tr-TR" sz="2800" b="1" dirty="0"/>
              <a:t>+</a:t>
            </a:r>
            <a:endParaRPr lang="tr-TR" sz="2800" b="1" dirty="0" smtClean="0"/>
          </a:p>
          <a:p>
            <a:r>
              <a:rPr lang="tr-TR" sz="1000" b="1" dirty="0" smtClean="0"/>
              <a:t>__________________________________________________</a:t>
            </a:r>
            <a:endParaRPr lang="tr-TR" sz="2800" b="1" dirty="0" smtClean="0"/>
          </a:p>
          <a:p>
            <a:r>
              <a:rPr lang="tr-TR" sz="2800" b="1" dirty="0" smtClean="0"/>
              <a:t>6  +  6  +   6  +   6  +  6</a:t>
            </a:r>
            <a:endParaRPr lang="tr-TR" sz="2800" b="1" dirty="0"/>
          </a:p>
        </p:txBody>
      </p:sp>
      <p:sp>
        <p:nvSpPr>
          <p:cNvPr id="50" name="Metin kutusu 49"/>
          <p:cNvSpPr txBox="1"/>
          <p:nvPr/>
        </p:nvSpPr>
        <p:spPr>
          <a:xfrm>
            <a:off x="5564997" y="3174444"/>
            <a:ext cx="336951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KIRMIZI VE MAVİ KÜP SAYISI</a:t>
            </a:r>
          </a:p>
          <a:p>
            <a:r>
              <a:rPr lang="tr-TR" sz="2000" b="1" dirty="0" smtClean="0">
                <a:solidFill>
                  <a:srgbClr val="FF0000"/>
                </a:solidFill>
              </a:rPr>
              <a:t>5.6=30</a:t>
            </a:r>
            <a:r>
              <a:rPr lang="tr-TR" sz="2000" b="1" dirty="0" smtClean="0"/>
              <a:t> dur.</a:t>
            </a:r>
          </a:p>
          <a:p>
            <a:r>
              <a:rPr lang="tr-TR" sz="2000" b="1" dirty="0" smtClean="0"/>
              <a:t>Birim küplerden yarısı kırmızı </a:t>
            </a:r>
          </a:p>
          <a:p>
            <a:r>
              <a:rPr lang="tr-TR" sz="2000" b="1" dirty="0" smtClean="0"/>
              <a:t>ve yarısı mavi olduğundan bir </a:t>
            </a:r>
          </a:p>
          <a:p>
            <a:r>
              <a:rPr lang="tr-TR" sz="2000" b="1" dirty="0" smtClean="0"/>
              <a:t>Gruptaki birim küp sayısı </a:t>
            </a:r>
          </a:p>
          <a:p>
            <a:r>
              <a:rPr lang="tr-TR" sz="2000" b="1" dirty="0" smtClean="0">
                <a:solidFill>
                  <a:srgbClr val="FF0000"/>
                </a:solidFill>
              </a:rPr>
              <a:t>30:2= 15 </a:t>
            </a:r>
            <a:r>
              <a:rPr lang="tr-TR" sz="2000" b="1" dirty="0" smtClean="0"/>
              <a:t>olur.</a:t>
            </a:r>
            <a:endParaRPr lang="tr-TR" sz="2000" b="1" dirty="0"/>
          </a:p>
        </p:txBody>
      </p:sp>
      <p:sp>
        <p:nvSpPr>
          <p:cNvPr id="51" name="Metin kutusu 50"/>
          <p:cNvSpPr txBox="1"/>
          <p:nvPr/>
        </p:nvSpPr>
        <p:spPr>
          <a:xfrm>
            <a:off x="6005276" y="5418760"/>
            <a:ext cx="22684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1+2+3+4+5=15 olur.</a:t>
            </a:r>
            <a:endParaRPr lang="tr-TR" sz="2000" b="1" dirty="0"/>
          </a:p>
        </p:txBody>
      </p:sp>
      <p:sp>
        <p:nvSpPr>
          <p:cNvPr id="52" name="Dikdörtgen 51"/>
          <p:cNvSpPr/>
          <p:nvPr/>
        </p:nvSpPr>
        <p:spPr>
          <a:xfrm>
            <a:off x="5558237" y="596208"/>
            <a:ext cx="309907" cy="1969770"/>
          </a:xfrm>
          <a:prstGeom prst="rect">
            <a:avLst/>
          </a:prstGeom>
          <a:solidFill>
            <a:srgbClr val="FF0000">
              <a:alpha val="38039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3" name="Dikdörtgen 52"/>
          <p:cNvSpPr/>
          <p:nvPr/>
        </p:nvSpPr>
        <p:spPr>
          <a:xfrm>
            <a:off x="6248359" y="596207"/>
            <a:ext cx="309907" cy="1969772"/>
          </a:xfrm>
          <a:prstGeom prst="rect">
            <a:avLst/>
          </a:prstGeom>
          <a:solidFill>
            <a:srgbClr val="FF0000">
              <a:alpha val="38039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4" name="Dikdörtgen 53"/>
          <p:cNvSpPr/>
          <p:nvPr/>
        </p:nvSpPr>
        <p:spPr>
          <a:xfrm>
            <a:off x="7005914" y="596206"/>
            <a:ext cx="309907" cy="1969774"/>
          </a:xfrm>
          <a:prstGeom prst="rect">
            <a:avLst/>
          </a:prstGeom>
          <a:solidFill>
            <a:srgbClr val="FF0000">
              <a:alpha val="38039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5" name="Dikdörtgen 54"/>
          <p:cNvSpPr/>
          <p:nvPr/>
        </p:nvSpPr>
        <p:spPr>
          <a:xfrm>
            <a:off x="7740352" y="596208"/>
            <a:ext cx="309907" cy="1969770"/>
          </a:xfrm>
          <a:prstGeom prst="rect">
            <a:avLst/>
          </a:prstGeom>
          <a:solidFill>
            <a:srgbClr val="FF0000">
              <a:alpha val="38039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6" name="Dikdörtgen 55"/>
          <p:cNvSpPr/>
          <p:nvPr/>
        </p:nvSpPr>
        <p:spPr>
          <a:xfrm>
            <a:off x="8460432" y="596205"/>
            <a:ext cx="309907" cy="1969776"/>
          </a:xfrm>
          <a:prstGeom prst="rect">
            <a:avLst/>
          </a:prstGeom>
          <a:solidFill>
            <a:srgbClr val="FF0000">
              <a:alpha val="38039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7" name="Dikdörtgen 56"/>
          <p:cNvSpPr/>
          <p:nvPr/>
        </p:nvSpPr>
        <p:spPr>
          <a:xfrm>
            <a:off x="5958641" y="649770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965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/>
      <p:bldP spid="49" grpId="0"/>
      <p:bldP spid="50" grpId="0"/>
      <p:bldP spid="51" grpId="0"/>
      <p:bldP spid="52" grpId="0" animBg="1"/>
      <p:bldP spid="53" grpId="0" animBg="1"/>
      <p:bldP spid="54" grpId="0" animBg="1"/>
      <p:bldP spid="55" grpId="0" animBg="1"/>
      <p:bldP spid="5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59167" y="32853"/>
            <a:ext cx="1602939" cy="523220"/>
          </a:xfrm>
          <a:prstGeom prst="rect">
            <a:avLst/>
          </a:prstGeom>
          <a:solidFill>
            <a:srgbClr val="FFFF00">
              <a:alpha val="38824"/>
            </a:srgbClr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2.strateji:</a:t>
            </a:r>
            <a:endParaRPr lang="tr-TR" sz="2800" b="1" dirty="0">
              <a:solidFill>
                <a:srgbClr val="FF0000"/>
              </a:solidFill>
            </a:endParaRPr>
          </a:p>
        </p:txBody>
      </p:sp>
      <p:sp>
        <p:nvSpPr>
          <p:cNvPr id="3" name="Küp 2"/>
          <p:cNvSpPr/>
          <p:nvPr/>
        </p:nvSpPr>
        <p:spPr>
          <a:xfrm>
            <a:off x="3953" y="5633928"/>
            <a:ext cx="1216152" cy="1216152"/>
          </a:xfrm>
          <a:prstGeom prst="cube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/>
              <a:t>5</a:t>
            </a:r>
            <a:endParaRPr lang="tr-TR" sz="4000" b="1" dirty="0"/>
          </a:p>
        </p:txBody>
      </p:sp>
      <p:sp>
        <p:nvSpPr>
          <p:cNvPr id="4" name="Küp 3"/>
          <p:cNvSpPr/>
          <p:nvPr/>
        </p:nvSpPr>
        <p:spPr>
          <a:xfrm>
            <a:off x="3953" y="4724046"/>
            <a:ext cx="1216152" cy="1216152"/>
          </a:xfrm>
          <a:prstGeom prst="cube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Küp 4"/>
          <p:cNvSpPr/>
          <p:nvPr/>
        </p:nvSpPr>
        <p:spPr>
          <a:xfrm>
            <a:off x="3953" y="3817118"/>
            <a:ext cx="1216152" cy="1216152"/>
          </a:xfrm>
          <a:prstGeom prst="cube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Küp 5"/>
          <p:cNvSpPr/>
          <p:nvPr/>
        </p:nvSpPr>
        <p:spPr>
          <a:xfrm>
            <a:off x="3953" y="2923846"/>
            <a:ext cx="1216152" cy="1216152"/>
          </a:xfrm>
          <a:prstGeom prst="cub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Küp 6"/>
          <p:cNvSpPr/>
          <p:nvPr/>
        </p:nvSpPr>
        <p:spPr>
          <a:xfrm>
            <a:off x="3953" y="1987742"/>
            <a:ext cx="1216152" cy="1216152"/>
          </a:xfrm>
          <a:prstGeom prst="cub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Küp 7"/>
          <p:cNvSpPr/>
          <p:nvPr/>
        </p:nvSpPr>
        <p:spPr>
          <a:xfrm>
            <a:off x="931505" y="5633928"/>
            <a:ext cx="1216152" cy="1216152"/>
          </a:xfrm>
          <a:prstGeom prst="cube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 smtClean="0"/>
              <a:t>4</a:t>
            </a:r>
            <a:endParaRPr lang="tr-TR" sz="4400" dirty="0"/>
          </a:p>
        </p:txBody>
      </p:sp>
      <p:sp>
        <p:nvSpPr>
          <p:cNvPr id="9" name="Küp 8"/>
          <p:cNvSpPr/>
          <p:nvPr/>
        </p:nvSpPr>
        <p:spPr>
          <a:xfrm>
            <a:off x="931505" y="4724046"/>
            <a:ext cx="1216152" cy="1216152"/>
          </a:xfrm>
          <a:prstGeom prst="cube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Küp 9"/>
          <p:cNvSpPr/>
          <p:nvPr/>
        </p:nvSpPr>
        <p:spPr>
          <a:xfrm>
            <a:off x="931505" y="3799860"/>
            <a:ext cx="1216152" cy="1216152"/>
          </a:xfrm>
          <a:prstGeom prst="cube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Küp 10"/>
          <p:cNvSpPr/>
          <p:nvPr/>
        </p:nvSpPr>
        <p:spPr>
          <a:xfrm>
            <a:off x="931505" y="2923846"/>
            <a:ext cx="1216152" cy="1216152"/>
          </a:xfrm>
          <a:prstGeom prst="cub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Küp 11"/>
          <p:cNvSpPr/>
          <p:nvPr/>
        </p:nvSpPr>
        <p:spPr>
          <a:xfrm>
            <a:off x="1867609" y="5633928"/>
            <a:ext cx="1216152" cy="1216152"/>
          </a:xfrm>
          <a:prstGeom prst="cube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3</a:t>
            </a:r>
            <a:endParaRPr lang="tr-TR" sz="4000" dirty="0"/>
          </a:p>
        </p:txBody>
      </p:sp>
      <p:sp>
        <p:nvSpPr>
          <p:cNvPr id="13" name="Küp 12"/>
          <p:cNvSpPr/>
          <p:nvPr/>
        </p:nvSpPr>
        <p:spPr>
          <a:xfrm>
            <a:off x="1867609" y="4725825"/>
            <a:ext cx="1216152" cy="1216152"/>
          </a:xfrm>
          <a:prstGeom prst="cube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Küp 13"/>
          <p:cNvSpPr/>
          <p:nvPr/>
        </p:nvSpPr>
        <p:spPr>
          <a:xfrm>
            <a:off x="1867609" y="3817118"/>
            <a:ext cx="1216152" cy="1216152"/>
          </a:xfrm>
          <a:prstGeom prst="cube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Küp 14"/>
          <p:cNvSpPr/>
          <p:nvPr/>
        </p:nvSpPr>
        <p:spPr>
          <a:xfrm>
            <a:off x="2786967" y="5646275"/>
            <a:ext cx="1216152" cy="1216152"/>
          </a:xfrm>
          <a:prstGeom prst="cube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2</a:t>
            </a:r>
            <a:endParaRPr lang="tr-TR" sz="4000" dirty="0"/>
          </a:p>
        </p:txBody>
      </p:sp>
      <p:sp>
        <p:nvSpPr>
          <p:cNvPr id="16" name="Küp 15"/>
          <p:cNvSpPr/>
          <p:nvPr/>
        </p:nvSpPr>
        <p:spPr>
          <a:xfrm>
            <a:off x="2790269" y="4724046"/>
            <a:ext cx="1216152" cy="1216152"/>
          </a:xfrm>
          <a:prstGeom prst="cube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Küp 16"/>
          <p:cNvSpPr/>
          <p:nvPr/>
        </p:nvSpPr>
        <p:spPr>
          <a:xfrm>
            <a:off x="3667809" y="5646275"/>
            <a:ext cx="1216152" cy="1216152"/>
          </a:xfrm>
          <a:prstGeom prst="cube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1</a:t>
            </a:r>
            <a:endParaRPr lang="tr-TR" sz="4000" dirty="0"/>
          </a:p>
        </p:txBody>
      </p:sp>
      <p:sp>
        <p:nvSpPr>
          <p:cNvPr id="33" name="Küp 32"/>
          <p:cNvSpPr/>
          <p:nvPr/>
        </p:nvSpPr>
        <p:spPr>
          <a:xfrm>
            <a:off x="4243061" y="3745638"/>
            <a:ext cx="1216152" cy="1216152"/>
          </a:xfrm>
          <a:prstGeom prst="cube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/>
              <a:t>5</a:t>
            </a:r>
            <a:endParaRPr lang="tr-TR" sz="4000" b="1" dirty="0"/>
          </a:p>
        </p:txBody>
      </p:sp>
      <p:sp>
        <p:nvSpPr>
          <p:cNvPr id="34" name="Küp 33"/>
          <p:cNvSpPr/>
          <p:nvPr/>
        </p:nvSpPr>
        <p:spPr>
          <a:xfrm>
            <a:off x="4243061" y="2835756"/>
            <a:ext cx="1216152" cy="1216152"/>
          </a:xfrm>
          <a:prstGeom prst="cube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Küp 34"/>
          <p:cNvSpPr/>
          <p:nvPr/>
        </p:nvSpPr>
        <p:spPr>
          <a:xfrm>
            <a:off x="4243061" y="1928828"/>
            <a:ext cx="1216152" cy="1216152"/>
          </a:xfrm>
          <a:prstGeom prst="cube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Küp 37"/>
          <p:cNvSpPr/>
          <p:nvPr/>
        </p:nvSpPr>
        <p:spPr>
          <a:xfrm>
            <a:off x="5170613" y="3745638"/>
            <a:ext cx="1216152" cy="1216152"/>
          </a:xfrm>
          <a:prstGeom prst="cube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 smtClean="0"/>
              <a:t>4</a:t>
            </a:r>
            <a:endParaRPr lang="tr-TR" sz="4400" dirty="0"/>
          </a:p>
        </p:txBody>
      </p:sp>
      <p:sp>
        <p:nvSpPr>
          <p:cNvPr id="39" name="Küp 38"/>
          <p:cNvSpPr/>
          <p:nvPr/>
        </p:nvSpPr>
        <p:spPr>
          <a:xfrm>
            <a:off x="5170613" y="2835756"/>
            <a:ext cx="1216152" cy="1216152"/>
          </a:xfrm>
          <a:prstGeom prst="cube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0" name="Küp 39"/>
          <p:cNvSpPr/>
          <p:nvPr/>
        </p:nvSpPr>
        <p:spPr>
          <a:xfrm>
            <a:off x="5170613" y="1911570"/>
            <a:ext cx="1216152" cy="1216152"/>
          </a:xfrm>
          <a:prstGeom prst="cube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2" name="Küp 41"/>
          <p:cNvSpPr/>
          <p:nvPr/>
        </p:nvSpPr>
        <p:spPr>
          <a:xfrm>
            <a:off x="6106717" y="3745638"/>
            <a:ext cx="1216152" cy="1216152"/>
          </a:xfrm>
          <a:prstGeom prst="cube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3</a:t>
            </a:r>
            <a:endParaRPr lang="tr-TR" sz="4000" dirty="0"/>
          </a:p>
        </p:txBody>
      </p:sp>
      <p:sp>
        <p:nvSpPr>
          <p:cNvPr id="43" name="Küp 42"/>
          <p:cNvSpPr/>
          <p:nvPr/>
        </p:nvSpPr>
        <p:spPr>
          <a:xfrm>
            <a:off x="6106717" y="2837535"/>
            <a:ext cx="1216152" cy="1216152"/>
          </a:xfrm>
          <a:prstGeom prst="cube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Küp 43"/>
          <p:cNvSpPr/>
          <p:nvPr/>
        </p:nvSpPr>
        <p:spPr>
          <a:xfrm>
            <a:off x="6106717" y="1928828"/>
            <a:ext cx="1216152" cy="1216152"/>
          </a:xfrm>
          <a:prstGeom prst="cube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5" name="Küp 44"/>
          <p:cNvSpPr/>
          <p:nvPr/>
        </p:nvSpPr>
        <p:spPr>
          <a:xfrm>
            <a:off x="7026075" y="3757985"/>
            <a:ext cx="1216152" cy="1216152"/>
          </a:xfrm>
          <a:prstGeom prst="cube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2</a:t>
            </a:r>
            <a:endParaRPr lang="tr-TR" sz="4000" dirty="0"/>
          </a:p>
        </p:txBody>
      </p:sp>
      <p:sp>
        <p:nvSpPr>
          <p:cNvPr id="46" name="Küp 45"/>
          <p:cNvSpPr/>
          <p:nvPr/>
        </p:nvSpPr>
        <p:spPr>
          <a:xfrm>
            <a:off x="7029377" y="2835756"/>
            <a:ext cx="1216152" cy="1216152"/>
          </a:xfrm>
          <a:prstGeom prst="cube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7" name="Küp 46"/>
          <p:cNvSpPr/>
          <p:nvPr/>
        </p:nvSpPr>
        <p:spPr>
          <a:xfrm>
            <a:off x="7906917" y="3757985"/>
            <a:ext cx="1216152" cy="1216152"/>
          </a:xfrm>
          <a:prstGeom prst="cube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1</a:t>
            </a:r>
            <a:endParaRPr lang="tr-TR" sz="4000" dirty="0"/>
          </a:p>
        </p:txBody>
      </p:sp>
      <p:sp>
        <p:nvSpPr>
          <p:cNvPr id="48" name="Küp 47"/>
          <p:cNvSpPr/>
          <p:nvPr/>
        </p:nvSpPr>
        <p:spPr>
          <a:xfrm>
            <a:off x="7927848" y="2835756"/>
            <a:ext cx="1216152" cy="1216152"/>
          </a:xfrm>
          <a:prstGeom prst="cub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solidFill>
                  <a:srgbClr val="FF0000"/>
                </a:solidFill>
              </a:rPr>
              <a:t>2</a:t>
            </a:r>
            <a:endParaRPr lang="tr-TR" sz="4000" b="1" dirty="0">
              <a:solidFill>
                <a:srgbClr val="FF0000"/>
              </a:solidFill>
            </a:endParaRPr>
          </a:p>
        </p:txBody>
      </p:sp>
      <p:sp>
        <p:nvSpPr>
          <p:cNvPr id="49" name="Küp 48"/>
          <p:cNvSpPr/>
          <p:nvPr/>
        </p:nvSpPr>
        <p:spPr>
          <a:xfrm>
            <a:off x="7026075" y="1928828"/>
            <a:ext cx="1216152" cy="1216152"/>
          </a:xfrm>
          <a:prstGeom prst="cub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0" name="Küp 49"/>
          <p:cNvSpPr/>
          <p:nvPr/>
        </p:nvSpPr>
        <p:spPr>
          <a:xfrm>
            <a:off x="7934369" y="1928828"/>
            <a:ext cx="1216152" cy="1216152"/>
          </a:xfrm>
          <a:prstGeom prst="cub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solidFill>
                  <a:srgbClr val="FF0000"/>
                </a:solidFill>
              </a:rPr>
              <a:t>3</a:t>
            </a:r>
            <a:endParaRPr lang="tr-TR" sz="4000" b="1" dirty="0">
              <a:solidFill>
                <a:srgbClr val="FF0000"/>
              </a:solidFill>
            </a:endParaRPr>
          </a:p>
        </p:txBody>
      </p:sp>
      <p:sp>
        <p:nvSpPr>
          <p:cNvPr id="51" name="Metin kutusu 50"/>
          <p:cNvSpPr txBox="1"/>
          <p:nvPr/>
        </p:nvSpPr>
        <p:spPr>
          <a:xfrm>
            <a:off x="3779912" y="294463"/>
            <a:ext cx="484530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/>
              <a:t>Her sütunda üçer tane birim küp var.</a:t>
            </a:r>
          </a:p>
          <a:p>
            <a:r>
              <a:rPr lang="tr-TR" sz="2400" b="1" dirty="0" smtClean="0"/>
              <a:t>Toplam </a:t>
            </a:r>
          </a:p>
          <a:p>
            <a:r>
              <a:rPr lang="tr-TR" sz="2400" b="1" dirty="0" smtClean="0"/>
              <a:t>5.3=15 birim küp olur.</a:t>
            </a:r>
            <a:endParaRPr lang="tr-TR" sz="2400" b="1" dirty="0"/>
          </a:p>
        </p:txBody>
      </p:sp>
      <p:sp>
        <p:nvSpPr>
          <p:cNvPr id="52" name="Dikdörtgen 51"/>
          <p:cNvSpPr/>
          <p:nvPr/>
        </p:nvSpPr>
        <p:spPr>
          <a:xfrm>
            <a:off x="6106717" y="5096953"/>
            <a:ext cx="2600584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/>
              <a:t>1+5=2.3</a:t>
            </a:r>
          </a:p>
          <a:p>
            <a:endParaRPr lang="tr-TR" sz="1100" b="1" dirty="0" smtClean="0"/>
          </a:p>
          <a:p>
            <a:r>
              <a:rPr lang="tr-TR" sz="2400" b="1" dirty="0" smtClean="0"/>
              <a:t>1+2+3+4+5=5.3</a:t>
            </a:r>
          </a:p>
          <a:p>
            <a:endParaRPr lang="tr-TR" sz="1100" b="1" dirty="0" smtClean="0"/>
          </a:p>
          <a:p>
            <a:r>
              <a:rPr lang="tr-TR" sz="2400" b="1" dirty="0" smtClean="0"/>
              <a:t>2+4=2.3     =15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53" name="Mürekkep 52"/>
              <p14:cNvContentPartPr/>
              <p14:nvPr/>
            </p14:nvContentPartPr>
            <p14:xfrm>
              <a:off x="6251040" y="5464800"/>
              <a:ext cx="1884240" cy="1152360"/>
            </p14:xfrm>
          </p:contentPart>
        </mc:Choice>
        <mc:Fallback xmlns="">
          <p:pic>
            <p:nvPicPr>
              <p:cNvPr id="53" name="Mürekkep 5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241680" y="5455440"/>
                <a:ext cx="1902960" cy="1171080"/>
              </a:xfrm>
              <a:prstGeom prst="rect">
                <a:avLst/>
              </a:prstGeom>
            </p:spPr>
          </p:pic>
        </mc:Fallback>
      </mc:AlternateContent>
      <p:sp>
        <p:nvSpPr>
          <p:cNvPr id="36" name="Dikdörtgen 35"/>
          <p:cNvSpPr/>
          <p:nvPr/>
        </p:nvSpPr>
        <p:spPr>
          <a:xfrm>
            <a:off x="5958641" y="649770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0426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33" grpId="0" animBg="1"/>
      <p:bldP spid="34" grpId="0" animBg="1"/>
      <p:bldP spid="35" grpId="0" animBg="1"/>
      <p:bldP spid="38" grpId="0" animBg="1"/>
      <p:bldP spid="39" grpId="0" animBg="1"/>
      <p:bldP spid="40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/>
      <p:bldP spid="5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kdörtgen 5"/>
          <p:cNvSpPr/>
          <p:nvPr/>
        </p:nvSpPr>
        <p:spPr>
          <a:xfrm>
            <a:off x="179512" y="188640"/>
            <a:ext cx="8784976" cy="1200329"/>
          </a:xfrm>
          <a:prstGeom prst="rect">
            <a:avLst/>
          </a:prstGeom>
          <a:solidFill>
            <a:srgbClr val="FFCCFF">
              <a:alpha val="50196"/>
            </a:srgbClr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4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ARDIŞIK DOĞAL SAYILARI TOPLAMA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4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1) Ardışık doğal sayıların toplamını bulmak: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400" b="1" dirty="0" smtClean="0">
                <a:latin typeface="Arial" charset="0"/>
                <a:cs typeface="Arial" charset="0"/>
              </a:rPr>
              <a:t>	Son terim bir fazlası ile çarpılır. Çarpım 2 ye bölünür.</a:t>
            </a:r>
            <a:endParaRPr lang="tr-TR" sz="2400" b="1" dirty="0">
              <a:latin typeface="Arial" charset="0"/>
              <a:cs typeface="Arial" charset="0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3387483"/>
              </p:ext>
            </p:extLst>
          </p:nvPr>
        </p:nvGraphicFramePr>
        <p:xfrm>
          <a:off x="1907704" y="1556792"/>
          <a:ext cx="4292379" cy="936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1" name="Denklem" r:id="rId3" imgW="1790700" imgH="393700" progId="Equation.3">
                  <p:embed/>
                </p:oleObj>
              </mc:Choice>
              <mc:Fallback>
                <p:oleObj name="Denklem" r:id="rId3" imgW="17907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7704" y="1556792"/>
                        <a:ext cx="4292379" cy="93610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Dikdörtgen 6"/>
          <p:cNvSpPr/>
          <p:nvPr/>
        </p:nvSpPr>
        <p:spPr>
          <a:xfrm>
            <a:off x="197997" y="2492896"/>
            <a:ext cx="8784976" cy="156966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ÖRNEK:  </a:t>
            </a:r>
            <a:r>
              <a:rPr lang="tr-TR" sz="2400" b="1" dirty="0" smtClean="0">
                <a:solidFill>
                  <a:srgbClr val="FF0000"/>
                </a:solidFill>
              </a:rPr>
              <a:t>	</a:t>
            </a:r>
            <a:r>
              <a:rPr lang="tr-TR" sz="2400" b="1" dirty="0" smtClean="0"/>
              <a:t>1+2+3+…+</a:t>
            </a:r>
            <a:r>
              <a:rPr lang="tr-TR" sz="2400" b="1" dirty="0"/>
              <a:t>21=?   Ardışık sayılarının toplamı aşağıdaki seçeneklerden hangisinde doğru olarak verilmiştir?</a:t>
            </a:r>
            <a:endParaRPr lang="tr-TR" sz="2400" dirty="0"/>
          </a:p>
          <a:p>
            <a:r>
              <a:rPr lang="tr-TR" sz="2400" b="1" dirty="0"/>
              <a:t> </a:t>
            </a:r>
            <a:endParaRPr lang="tr-TR" sz="2400" dirty="0"/>
          </a:p>
          <a:p>
            <a:r>
              <a:rPr lang="tr-TR" sz="2400" b="1" dirty="0"/>
              <a:t>	a) </a:t>
            </a:r>
            <a:r>
              <a:rPr lang="tr-TR" sz="2400" b="1" dirty="0" smtClean="0"/>
              <a:t>231   	  b)441  	  c)361  	  </a:t>
            </a:r>
            <a:r>
              <a:rPr lang="tr-TR" sz="2400" b="1" dirty="0"/>
              <a:t>d) </a:t>
            </a:r>
            <a:r>
              <a:rPr lang="tr-TR" sz="2400" b="1" dirty="0" smtClean="0"/>
              <a:t>241</a:t>
            </a:r>
            <a:endParaRPr lang="tr-TR" sz="2400" dirty="0"/>
          </a:p>
        </p:txBody>
      </p:sp>
      <p:graphicFrame>
        <p:nvGraphicFramePr>
          <p:cNvPr id="8" name="Nesne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026417"/>
              </p:ext>
            </p:extLst>
          </p:nvPr>
        </p:nvGraphicFramePr>
        <p:xfrm>
          <a:off x="197997" y="4437112"/>
          <a:ext cx="4685558" cy="17281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2" name="Denklem" r:id="rId5" imgW="2184120" imgH="812520" progId="Equation.3">
                  <p:embed/>
                </p:oleObj>
              </mc:Choice>
              <mc:Fallback>
                <p:oleObj name="Denklem" r:id="rId5" imgW="2184120" imgH="8125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97" y="4437112"/>
                        <a:ext cx="4685558" cy="172819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Dikdörtgen 8"/>
          <p:cNvSpPr/>
          <p:nvPr/>
        </p:nvSpPr>
        <p:spPr>
          <a:xfrm>
            <a:off x="827584" y="3507184"/>
            <a:ext cx="1440160" cy="55537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5958641" y="649770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5158049" y="4365104"/>
            <a:ext cx="2454518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 smtClean="0"/>
              <a:t>  1+  2+  3+…+21</a:t>
            </a:r>
            <a:endParaRPr lang="tr-TR" sz="2400" b="1" dirty="0"/>
          </a:p>
          <a:p>
            <a:r>
              <a:rPr lang="tr-TR" sz="2400" b="1" dirty="0" smtClean="0"/>
              <a:t>21+20+19+…+ 1</a:t>
            </a:r>
          </a:p>
          <a:p>
            <a:r>
              <a:rPr lang="tr-TR" sz="2400" b="1" dirty="0" smtClean="0"/>
              <a:t>+</a:t>
            </a:r>
          </a:p>
          <a:p>
            <a:r>
              <a:rPr lang="tr-TR" sz="2400" b="1" dirty="0" smtClean="0"/>
              <a:t>------------------------</a:t>
            </a:r>
          </a:p>
          <a:p>
            <a:r>
              <a:rPr lang="tr-TR" sz="2400" b="1" dirty="0" smtClean="0"/>
              <a:t>22+22+22+…+22</a:t>
            </a:r>
            <a:endParaRPr lang="tr-TR" sz="2400" dirty="0"/>
          </a:p>
        </p:txBody>
      </p:sp>
      <p:sp>
        <p:nvSpPr>
          <p:cNvPr id="3" name="Metin kutusu 2"/>
          <p:cNvSpPr txBox="1"/>
          <p:nvPr/>
        </p:nvSpPr>
        <p:spPr>
          <a:xfrm>
            <a:off x="7692235" y="4827620"/>
            <a:ext cx="129073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21.22=462</a:t>
            </a:r>
          </a:p>
          <a:p>
            <a:endParaRPr lang="tr-TR" sz="2000" b="1" dirty="0"/>
          </a:p>
          <a:p>
            <a:r>
              <a:rPr lang="tr-TR" sz="2000" b="1" dirty="0" smtClean="0"/>
              <a:t>462:2=231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3542607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97997" y="116632"/>
            <a:ext cx="8784976" cy="132343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ÖRNEK: </a:t>
            </a:r>
            <a:r>
              <a:rPr lang="tr-TR" sz="2400" b="1" dirty="0" smtClean="0">
                <a:solidFill>
                  <a:srgbClr val="FF0000"/>
                </a:solidFill>
              </a:rPr>
              <a:t>	 </a:t>
            </a:r>
            <a:r>
              <a:rPr lang="tr-TR" sz="2400" b="1" dirty="0"/>
              <a:t>1+2+3</a:t>
            </a:r>
            <a:r>
              <a:rPr lang="tr-TR" sz="2400" b="1" dirty="0" smtClean="0"/>
              <a:t>+…+</a:t>
            </a:r>
            <a:r>
              <a:rPr lang="tr-TR" sz="2400" b="1" dirty="0" smtClean="0"/>
              <a:t>30=?   </a:t>
            </a:r>
            <a:r>
              <a:rPr lang="tr-TR" sz="2400" b="1" dirty="0"/>
              <a:t>Ardışık sayılarının toplamı aşağıdaki seçeneklerden hangisinde doğru olarak verilmiştir?</a:t>
            </a:r>
            <a:endParaRPr lang="tr-TR" sz="700" dirty="0"/>
          </a:p>
          <a:p>
            <a:r>
              <a:rPr lang="tr-TR" sz="700" b="1" dirty="0"/>
              <a:t> </a:t>
            </a:r>
            <a:endParaRPr lang="tr-TR" sz="700" dirty="0"/>
          </a:p>
          <a:p>
            <a:r>
              <a:rPr lang="tr-TR" sz="2400" b="1" dirty="0"/>
              <a:t>	a) </a:t>
            </a:r>
            <a:r>
              <a:rPr lang="tr-TR" sz="2400" b="1" dirty="0" smtClean="0"/>
              <a:t>450   	  b) 435  	  c) 465  	  </a:t>
            </a:r>
            <a:r>
              <a:rPr lang="tr-TR" sz="2400" b="1" dirty="0"/>
              <a:t>d) </a:t>
            </a:r>
            <a:r>
              <a:rPr lang="tr-TR" sz="2400" b="1" dirty="0" smtClean="0"/>
              <a:t>930</a:t>
            </a:r>
            <a:endParaRPr lang="tr-TR" sz="2400" dirty="0"/>
          </a:p>
        </p:txBody>
      </p:sp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3340520"/>
              </p:ext>
            </p:extLst>
          </p:nvPr>
        </p:nvGraphicFramePr>
        <p:xfrm>
          <a:off x="197997" y="1679959"/>
          <a:ext cx="4043679" cy="15554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7" name="Denklem" r:id="rId3" imgW="2095200" imgH="812520" progId="Equation.3">
                  <p:embed/>
                </p:oleObj>
              </mc:Choice>
              <mc:Fallback>
                <p:oleObj name="Denklem" r:id="rId3" imgW="2095200" imgH="812520" progId="Equation.3">
                  <p:embed/>
                  <p:pic>
                    <p:nvPicPr>
                      <p:cNvPr id="0" name="Nesn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97" y="1679959"/>
                        <a:ext cx="4043679" cy="155548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Dikdörtgen 5"/>
          <p:cNvSpPr/>
          <p:nvPr/>
        </p:nvSpPr>
        <p:spPr>
          <a:xfrm>
            <a:off x="4825318" y="1642092"/>
            <a:ext cx="2069797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 smtClean="0"/>
              <a:t>  1+  2+  3+…+30</a:t>
            </a:r>
            <a:endParaRPr lang="tr-TR" sz="2000" b="1" dirty="0"/>
          </a:p>
          <a:p>
            <a:r>
              <a:rPr lang="tr-TR" sz="2000" b="1" dirty="0" smtClean="0"/>
              <a:t>30+29+28+…+ 1</a:t>
            </a:r>
          </a:p>
          <a:p>
            <a:r>
              <a:rPr lang="tr-TR" sz="2000" b="1" dirty="0" smtClean="0"/>
              <a:t>+</a:t>
            </a:r>
          </a:p>
          <a:p>
            <a:r>
              <a:rPr lang="tr-TR" sz="2000" b="1" dirty="0" smtClean="0"/>
              <a:t>------------------------</a:t>
            </a:r>
          </a:p>
          <a:p>
            <a:r>
              <a:rPr lang="tr-TR" sz="2000" b="1" dirty="0" smtClean="0"/>
              <a:t>31+31+31+…+31</a:t>
            </a:r>
            <a:endParaRPr lang="tr-TR" sz="2000" dirty="0"/>
          </a:p>
        </p:txBody>
      </p:sp>
      <p:sp>
        <p:nvSpPr>
          <p:cNvPr id="7" name="Metin kutusu 6"/>
          <p:cNvSpPr txBox="1"/>
          <p:nvPr/>
        </p:nvSpPr>
        <p:spPr>
          <a:xfrm>
            <a:off x="7506489" y="1949869"/>
            <a:ext cx="129073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31.30=930</a:t>
            </a:r>
          </a:p>
          <a:p>
            <a:endParaRPr lang="tr-TR" sz="2000" b="1" dirty="0"/>
          </a:p>
          <a:p>
            <a:r>
              <a:rPr lang="tr-TR" sz="2000" b="1" dirty="0" smtClean="0"/>
              <a:t>930:2=465</a:t>
            </a:r>
            <a:endParaRPr lang="tr-TR" sz="2000" b="1" dirty="0"/>
          </a:p>
        </p:txBody>
      </p:sp>
      <p:sp>
        <p:nvSpPr>
          <p:cNvPr id="8" name="Dikdörtgen 7"/>
          <p:cNvSpPr/>
          <p:nvPr/>
        </p:nvSpPr>
        <p:spPr>
          <a:xfrm>
            <a:off x="4590485" y="884700"/>
            <a:ext cx="1440160" cy="55537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94596" y="3575121"/>
            <a:ext cx="8784976" cy="132343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ÖRNEK:  </a:t>
            </a:r>
            <a:r>
              <a:rPr lang="tr-TR" sz="2400" b="1" dirty="0" smtClean="0">
                <a:solidFill>
                  <a:srgbClr val="FF0000"/>
                </a:solidFill>
              </a:rPr>
              <a:t>	</a:t>
            </a:r>
            <a:r>
              <a:rPr lang="tr-TR" sz="2400" b="1" dirty="0" smtClean="0"/>
              <a:t>1+2+3+…+</a:t>
            </a:r>
            <a:r>
              <a:rPr lang="tr-TR" sz="2400" b="1" dirty="0" smtClean="0"/>
              <a:t>40=?   </a:t>
            </a:r>
            <a:r>
              <a:rPr lang="tr-TR" sz="2400" b="1" dirty="0"/>
              <a:t>Ardışık sayılarının toplamı aşağıdaki seçeneklerden hangisinde doğru olarak verilmiştir?</a:t>
            </a:r>
            <a:endParaRPr lang="tr-TR" sz="500" dirty="0"/>
          </a:p>
          <a:p>
            <a:r>
              <a:rPr lang="tr-TR" sz="500" b="1" dirty="0"/>
              <a:t> </a:t>
            </a:r>
            <a:endParaRPr lang="tr-TR" sz="500" dirty="0"/>
          </a:p>
          <a:p>
            <a:r>
              <a:rPr lang="tr-TR" sz="2400" b="1" dirty="0"/>
              <a:t>	a) </a:t>
            </a:r>
            <a:r>
              <a:rPr lang="tr-TR" sz="2400" b="1" dirty="0" smtClean="0"/>
              <a:t>1320   	  b) 1640  	  c) 410  	  </a:t>
            </a:r>
            <a:r>
              <a:rPr lang="tr-TR" sz="2400" b="1" dirty="0"/>
              <a:t>d) </a:t>
            </a:r>
            <a:r>
              <a:rPr lang="tr-TR" sz="2400" b="1" dirty="0" smtClean="0"/>
              <a:t>820</a:t>
            </a:r>
            <a:endParaRPr lang="tr-TR" sz="2400" dirty="0"/>
          </a:p>
        </p:txBody>
      </p:sp>
      <p:graphicFrame>
        <p:nvGraphicFramePr>
          <p:cNvPr id="10" name="Nesne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5491161"/>
              </p:ext>
            </p:extLst>
          </p:nvPr>
        </p:nvGraphicFramePr>
        <p:xfrm>
          <a:off x="123825" y="5084763"/>
          <a:ext cx="4075113" cy="151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8" name="Denklem" r:id="rId5" imgW="2171520" imgH="812520" progId="Equation.3">
                  <p:embed/>
                </p:oleObj>
              </mc:Choice>
              <mc:Fallback>
                <p:oleObj name="Denklem" r:id="rId5" imgW="2171520" imgH="812520" progId="Equation.3">
                  <p:embed/>
                  <p:pic>
                    <p:nvPicPr>
                      <p:cNvPr id="0" name="Nesn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825" y="5084763"/>
                        <a:ext cx="4075113" cy="1512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Dikdörtgen 10"/>
          <p:cNvSpPr/>
          <p:nvPr/>
        </p:nvSpPr>
        <p:spPr>
          <a:xfrm>
            <a:off x="4573342" y="5085184"/>
            <a:ext cx="2069797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 smtClean="0"/>
              <a:t>  1+  2+  3+…+40</a:t>
            </a:r>
            <a:endParaRPr lang="tr-TR" sz="2000" b="1" dirty="0"/>
          </a:p>
          <a:p>
            <a:r>
              <a:rPr lang="tr-TR" sz="2000" b="1" dirty="0" smtClean="0"/>
              <a:t>40+39+38+…+ 1</a:t>
            </a:r>
          </a:p>
          <a:p>
            <a:r>
              <a:rPr lang="tr-TR" sz="2000" b="1" dirty="0" smtClean="0"/>
              <a:t>+</a:t>
            </a:r>
          </a:p>
          <a:p>
            <a:r>
              <a:rPr lang="tr-TR" sz="2000" b="1" dirty="0" smtClean="0"/>
              <a:t>------------------------</a:t>
            </a:r>
          </a:p>
          <a:p>
            <a:r>
              <a:rPr lang="tr-TR" sz="2000" b="1" dirty="0" smtClean="0"/>
              <a:t>41+41+41+…+41</a:t>
            </a:r>
            <a:endParaRPr lang="tr-TR" sz="2000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7014019" y="5392960"/>
            <a:ext cx="142058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41.40=1640</a:t>
            </a:r>
          </a:p>
          <a:p>
            <a:endParaRPr lang="tr-TR" sz="2000" b="1" dirty="0"/>
          </a:p>
          <a:p>
            <a:r>
              <a:rPr lang="tr-TR" sz="2000" b="1" dirty="0" smtClean="0"/>
              <a:t>1640:2=820</a:t>
            </a:r>
            <a:endParaRPr lang="tr-TR" sz="2000" b="1" dirty="0"/>
          </a:p>
        </p:txBody>
      </p:sp>
      <p:sp>
        <p:nvSpPr>
          <p:cNvPr id="14" name="Dikdörtgen 13"/>
          <p:cNvSpPr/>
          <p:nvPr/>
        </p:nvSpPr>
        <p:spPr>
          <a:xfrm>
            <a:off x="6516216" y="4343189"/>
            <a:ext cx="1440160" cy="55537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5958641" y="649770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5744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/>
      <p:bldP spid="8" grpId="0" animBg="1"/>
      <p:bldP spid="9" grpId="0" animBg="1"/>
      <p:bldP spid="11" grpId="0"/>
      <p:bldP spid="12" grpId="0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958641" y="649770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9512" y="188640"/>
            <a:ext cx="8784976" cy="1200329"/>
          </a:xfrm>
          <a:prstGeom prst="rect">
            <a:avLst/>
          </a:prstGeom>
          <a:solidFill>
            <a:srgbClr val="FFCCFF">
              <a:alpha val="50196"/>
            </a:srgbClr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4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2) Ardışık tek doğal sayıların toplamını bulmak: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400" b="1" dirty="0" smtClean="0">
                <a:latin typeface="Arial" charset="0"/>
                <a:cs typeface="Arial" charset="0"/>
              </a:rPr>
              <a:t>	Son terim bir ile toplanır. Toplam ikiye bölünür. Bölümün karesi alınır. </a:t>
            </a:r>
            <a:endParaRPr lang="tr-TR" sz="2400" b="1" dirty="0">
              <a:latin typeface="Arial" charset="0"/>
              <a:cs typeface="Arial" charset="0"/>
            </a:endParaRPr>
          </a:p>
        </p:txBody>
      </p:sp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0705145"/>
              </p:ext>
            </p:extLst>
          </p:nvPr>
        </p:nvGraphicFramePr>
        <p:xfrm>
          <a:off x="2195736" y="1700808"/>
          <a:ext cx="3989388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5" name="Denklem" r:id="rId3" imgW="1663560" imgH="393480" progId="Equation.3">
                  <p:embed/>
                </p:oleObj>
              </mc:Choice>
              <mc:Fallback>
                <p:oleObj name="Denklem" r:id="rId3" imgW="166356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736" y="1700808"/>
                        <a:ext cx="3989388" cy="936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Dikdörtgen 6"/>
          <p:cNvSpPr/>
          <p:nvPr/>
        </p:nvSpPr>
        <p:spPr>
          <a:xfrm>
            <a:off x="179512" y="2852936"/>
            <a:ext cx="8784976" cy="156966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ÖRNEK: </a:t>
            </a:r>
            <a:r>
              <a:rPr lang="tr-TR" sz="2400" b="1" dirty="0" smtClean="0">
                <a:solidFill>
                  <a:srgbClr val="FF0000"/>
                </a:solidFill>
              </a:rPr>
              <a:t>	</a:t>
            </a:r>
            <a:r>
              <a:rPr lang="tr-TR" sz="2400" b="1" dirty="0" smtClean="0"/>
              <a:t>1+3+5+…+</a:t>
            </a:r>
            <a:r>
              <a:rPr lang="tr-TR" sz="2400" b="1" dirty="0" smtClean="0"/>
              <a:t>41</a:t>
            </a:r>
            <a:r>
              <a:rPr lang="tr-TR" sz="2400" b="1" dirty="0"/>
              <a:t>=?   Ardışık </a:t>
            </a:r>
            <a:r>
              <a:rPr lang="tr-TR" sz="2400" b="1" dirty="0" smtClean="0"/>
              <a:t>tek sayılarının </a:t>
            </a:r>
            <a:r>
              <a:rPr lang="tr-TR" sz="2400" b="1" dirty="0"/>
              <a:t>toplamı aşağıdaki seçeneklerden hangisinde doğru olarak verilmiştir?</a:t>
            </a:r>
            <a:endParaRPr lang="tr-TR" sz="2400" dirty="0"/>
          </a:p>
          <a:p>
            <a:r>
              <a:rPr lang="tr-TR" sz="2400" b="1" dirty="0"/>
              <a:t> </a:t>
            </a:r>
            <a:endParaRPr lang="tr-TR" sz="2400" dirty="0"/>
          </a:p>
          <a:p>
            <a:r>
              <a:rPr lang="tr-TR" sz="2400" b="1" dirty="0"/>
              <a:t>	a) </a:t>
            </a:r>
            <a:r>
              <a:rPr lang="tr-TR" sz="2400" b="1" dirty="0" smtClean="0"/>
              <a:t>400   	  b)441  	  c)324  	  </a:t>
            </a:r>
            <a:r>
              <a:rPr lang="tr-TR" sz="2400" b="1" dirty="0"/>
              <a:t>d) </a:t>
            </a:r>
            <a:r>
              <a:rPr lang="tr-TR" sz="2400" b="1" dirty="0" smtClean="0"/>
              <a:t>484</a:t>
            </a:r>
            <a:endParaRPr lang="tr-TR" sz="2400" dirty="0"/>
          </a:p>
        </p:txBody>
      </p:sp>
      <p:graphicFrame>
        <p:nvGraphicFramePr>
          <p:cNvPr id="8" name="Nesne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5920845"/>
              </p:ext>
            </p:extLst>
          </p:nvPr>
        </p:nvGraphicFramePr>
        <p:xfrm>
          <a:off x="323528" y="4564133"/>
          <a:ext cx="4597400" cy="193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6" name="Denklem" r:id="rId5" imgW="1917360" imgH="812520" progId="Equation.3">
                  <p:embed/>
                </p:oleObj>
              </mc:Choice>
              <mc:Fallback>
                <p:oleObj name="Denklem" r:id="rId5" imgW="1917360" imgH="8125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4564133"/>
                        <a:ext cx="4597400" cy="1933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Dikdörtgen 8"/>
          <p:cNvSpPr/>
          <p:nvPr/>
        </p:nvSpPr>
        <p:spPr>
          <a:xfrm>
            <a:off x="2843808" y="3789040"/>
            <a:ext cx="1440160" cy="62948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38716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55141" y="64766"/>
            <a:ext cx="8784976" cy="132343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ÖRNEK: </a:t>
            </a:r>
            <a:r>
              <a:rPr lang="tr-TR" sz="2400" b="1" dirty="0" smtClean="0">
                <a:solidFill>
                  <a:srgbClr val="FF0000"/>
                </a:solidFill>
              </a:rPr>
              <a:t>		</a:t>
            </a:r>
            <a:r>
              <a:rPr lang="tr-TR" sz="2400" b="1" dirty="0" smtClean="0"/>
              <a:t>1+3+5+…+</a:t>
            </a:r>
            <a:r>
              <a:rPr lang="tr-TR" sz="2400" b="1" dirty="0" smtClean="0"/>
              <a:t>49=?   </a:t>
            </a:r>
            <a:r>
              <a:rPr lang="tr-TR" sz="2400" b="1" dirty="0"/>
              <a:t>Ardışık </a:t>
            </a:r>
            <a:r>
              <a:rPr lang="tr-TR" sz="2400" b="1" dirty="0" smtClean="0"/>
              <a:t>tek sayılarının </a:t>
            </a:r>
            <a:r>
              <a:rPr lang="tr-TR" sz="2400" b="1" dirty="0"/>
              <a:t>toplamı aşağıdaki seçeneklerden hangisinde doğru olarak verilmiştir?</a:t>
            </a:r>
            <a:endParaRPr lang="tr-TR" sz="800" dirty="0"/>
          </a:p>
          <a:p>
            <a:r>
              <a:rPr lang="tr-TR" sz="800" b="1" dirty="0"/>
              <a:t> </a:t>
            </a:r>
            <a:endParaRPr lang="tr-TR" sz="800" dirty="0"/>
          </a:p>
          <a:p>
            <a:r>
              <a:rPr lang="tr-TR" sz="2400" b="1" dirty="0"/>
              <a:t>	a) </a:t>
            </a:r>
            <a:r>
              <a:rPr lang="tr-TR" sz="2400" b="1" dirty="0" smtClean="0"/>
              <a:t>625   	  b) 1225  	  c) 745  	  </a:t>
            </a:r>
            <a:r>
              <a:rPr lang="tr-TR" sz="2400" b="1" dirty="0"/>
              <a:t>d) </a:t>
            </a:r>
            <a:r>
              <a:rPr lang="tr-TR" sz="2400" b="1" dirty="0" smtClean="0"/>
              <a:t>575 </a:t>
            </a:r>
            <a:endParaRPr lang="tr-TR" sz="2400" dirty="0"/>
          </a:p>
        </p:txBody>
      </p:sp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8804570"/>
              </p:ext>
            </p:extLst>
          </p:nvPr>
        </p:nvGraphicFramePr>
        <p:xfrm>
          <a:off x="1403648" y="1628800"/>
          <a:ext cx="4896544" cy="16197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6" name="Denklem" r:id="rId3" imgW="2438280" imgH="812520" progId="Equation.3">
                  <p:embed/>
                </p:oleObj>
              </mc:Choice>
              <mc:Fallback>
                <p:oleObj name="Denklem" r:id="rId3" imgW="2438280" imgH="812520" progId="Equation.3">
                  <p:embed/>
                  <p:pic>
                    <p:nvPicPr>
                      <p:cNvPr id="0" name="Nesn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648" y="1628800"/>
                        <a:ext cx="4896544" cy="161976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Dikdörtgen 5"/>
          <p:cNvSpPr/>
          <p:nvPr/>
        </p:nvSpPr>
        <p:spPr>
          <a:xfrm>
            <a:off x="827584" y="758720"/>
            <a:ext cx="1440160" cy="62948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155141" y="3429000"/>
            <a:ext cx="8784976" cy="138499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ÖRNEK: </a:t>
            </a:r>
            <a:r>
              <a:rPr lang="tr-TR" sz="2400" b="1" dirty="0" smtClean="0">
                <a:solidFill>
                  <a:srgbClr val="FF0000"/>
                </a:solidFill>
              </a:rPr>
              <a:t>		</a:t>
            </a:r>
            <a:r>
              <a:rPr lang="tr-TR" sz="2400" b="1" dirty="0" smtClean="0"/>
              <a:t>1+3+5+…+</a:t>
            </a:r>
            <a:r>
              <a:rPr lang="tr-TR" sz="2400" b="1" dirty="0" smtClean="0"/>
              <a:t>79=?   </a:t>
            </a:r>
            <a:r>
              <a:rPr lang="tr-TR" sz="2400" b="1" dirty="0"/>
              <a:t>Ardışık </a:t>
            </a:r>
            <a:r>
              <a:rPr lang="tr-TR" sz="2400" b="1" dirty="0" smtClean="0"/>
              <a:t>tek sayılarının </a:t>
            </a:r>
            <a:r>
              <a:rPr lang="tr-TR" sz="2400" b="1" dirty="0"/>
              <a:t>toplamı aşağıdaki seçeneklerden hangisinde doğru olarak verilmiştir?</a:t>
            </a:r>
            <a:endParaRPr lang="tr-TR" sz="1100" dirty="0"/>
          </a:p>
          <a:p>
            <a:r>
              <a:rPr lang="tr-TR" sz="1100" b="1" dirty="0"/>
              <a:t> </a:t>
            </a:r>
            <a:endParaRPr lang="tr-TR" sz="1100" dirty="0"/>
          </a:p>
          <a:p>
            <a:r>
              <a:rPr lang="tr-TR" sz="2400" b="1" dirty="0"/>
              <a:t>	a) </a:t>
            </a:r>
            <a:r>
              <a:rPr lang="tr-TR" sz="2400" b="1" dirty="0" smtClean="0"/>
              <a:t>2400   	  b) 1200  	  c) 1600  	  </a:t>
            </a:r>
            <a:r>
              <a:rPr lang="tr-TR" sz="2400" b="1" dirty="0"/>
              <a:t>d) </a:t>
            </a:r>
            <a:r>
              <a:rPr lang="tr-TR" sz="2400" b="1" dirty="0" smtClean="0"/>
              <a:t>800 </a:t>
            </a:r>
            <a:endParaRPr lang="tr-TR" sz="2400" dirty="0"/>
          </a:p>
        </p:txBody>
      </p:sp>
      <p:graphicFrame>
        <p:nvGraphicFramePr>
          <p:cNvPr id="8" name="Nesne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7657199"/>
              </p:ext>
            </p:extLst>
          </p:nvPr>
        </p:nvGraphicFramePr>
        <p:xfrm>
          <a:off x="1519238" y="4941888"/>
          <a:ext cx="5024437" cy="161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7" name="Denklem" r:id="rId5" imgW="2501640" imgH="812520" progId="Equation.3">
                  <p:embed/>
                </p:oleObj>
              </mc:Choice>
              <mc:Fallback>
                <p:oleObj name="Denklem" r:id="rId5" imgW="2501640" imgH="812520" progId="Equation.3">
                  <p:embed/>
                  <p:pic>
                    <p:nvPicPr>
                      <p:cNvPr id="0" name="Nesn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9238" y="4941888"/>
                        <a:ext cx="5024437" cy="1619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Dikdörtgen 8"/>
          <p:cNvSpPr/>
          <p:nvPr/>
        </p:nvSpPr>
        <p:spPr>
          <a:xfrm>
            <a:off x="4626809" y="4184510"/>
            <a:ext cx="1440160" cy="62948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5958641" y="649770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566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958641" y="649770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179512" y="188640"/>
            <a:ext cx="8784976" cy="1184940"/>
          </a:xfrm>
          <a:prstGeom prst="rect">
            <a:avLst/>
          </a:prstGeom>
          <a:solidFill>
            <a:srgbClr val="FFCCFF">
              <a:alpha val="50196"/>
            </a:srgbClr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4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3) Ardışık çift doğal sayıların toplamını bulmak: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400" b="1" dirty="0" smtClean="0">
                <a:latin typeface="Arial" charset="0"/>
                <a:cs typeface="Arial" charset="0"/>
              </a:rPr>
              <a:t>	Son terim ikiye bölünür. Bölüm ile bir fazlası çarpılır.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300" b="1" dirty="0" smtClean="0">
                <a:latin typeface="Arial" charset="0"/>
                <a:cs typeface="Arial" charset="0"/>
              </a:rPr>
              <a:t>(Son terimin yarısı ile son terimin 2 fazlasının yarısı çarpılır.) </a:t>
            </a:r>
            <a:endParaRPr lang="tr-TR" sz="2300" b="1" dirty="0">
              <a:latin typeface="Arial" charset="0"/>
              <a:cs typeface="Arial" charset="0"/>
            </a:endParaRPr>
          </a:p>
        </p:txBody>
      </p:sp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8192128"/>
              </p:ext>
            </p:extLst>
          </p:nvPr>
        </p:nvGraphicFramePr>
        <p:xfrm>
          <a:off x="2123728" y="1628800"/>
          <a:ext cx="4171950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9" name="Denklem" r:id="rId3" imgW="1739880" imgH="393480" progId="Equation.3">
                  <p:embed/>
                </p:oleObj>
              </mc:Choice>
              <mc:Fallback>
                <p:oleObj name="Denklem" r:id="rId3" imgW="17398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3728" y="1628800"/>
                        <a:ext cx="4171950" cy="936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Dikdörtgen 4"/>
          <p:cNvSpPr/>
          <p:nvPr/>
        </p:nvSpPr>
        <p:spPr>
          <a:xfrm>
            <a:off x="179512" y="2852936"/>
            <a:ext cx="8784976" cy="156966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ÖRNEK: </a:t>
            </a:r>
            <a:r>
              <a:rPr lang="tr-TR" sz="2400" b="1" dirty="0" smtClean="0"/>
              <a:t>2+4+6</a:t>
            </a:r>
            <a:r>
              <a:rPr lang="tr-TR" sz="2400" b="1" dirty="0" smtClean="0"/>
              <a:t>+…+</a:t>
            </a:r>
            <a:r>
              <a:rPr lang="tr-TR" sz="2400" b="1" dirty="0" smtClean="0"/>
              <a:t>40=?   </a:t>
            </a:r>
            <a:r>
              <a:rPr lang="tr-TR" sz="2400" b="1" dirty="0"/>
              <a:t>Ardışık </a:t>
            </a:r>
            <a:r>
              <a:rPr lang="tr-TR" sz="2400" b="1" dirty="0" smtClean="0"/>
              <a:t>çift sayılarının </a:t>
            </a:r>
            <a:r>
              <a:rPr lang="tr-TR" sz="2400" b="1" dirty="0"/>
              <a:t>toplamı aşağıdaki seçeneklerden hangisinde doğru olarak verilmiştir?</a:t>
            </a:r>
            <a:endParaRPr lang="tr-TR" sz="2400" dirty="0"/>
          </a:p>
          <a:p>
            <a:r>
              <a:rPr lang="tr-TR" sz="2400" b="1" dirty="0"/>
              <a:t> </a:t>
            </a:r>
            <a:endParaRPr lang="tr-TR" sz="2400" dirty="0"/>
          </a:p>
          <a:p>
            <a:r>
              <a:rPr lang="tr-TR" sz="2400" b="1" dirty="0"/>
              <a:t>	a) </a:t>
            </a:r>
            <a:r>
              <a:rPr lang="tr-TR" sz="2400" b="1" dirty="0" smtClean="0"/>
              <a:t>450   	  b) 480  	  c) 420  	  </a:t>
            </a:r>
            <a:r>
              <a:rPr lang="tr-TR" sz="2400" b="1" dirty="0"/>
              <a:t>d) </a:t>
            </a:r>
            <a:r>
              <a:rPr lang="tr-TR" sz="2400" b="1" dirty="0" smtClean="0"/>
              <a:t>380</a:t>
            </a:r>
            <a:endParaRPr lang="tr-TR" sz="2400" dirty="0"/>
          </a:p>
        </p:txBody>
      </p:sp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4895251"/>
              </p:ext>
            </p:extLst>
          </p:nvPr>
        </p:nvGraphicFramePr>
        <p:xfrm>
          <a:off x="1604128" y="4748799"/>
          <a:ext cx="4354513" cy="193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0" name="Denklem" r:id="rId5" imgW="1815840" imgH="812520" progId="Equation.3">
                  <p:embed/>
                </p:oleObj>
              </mc:Choice>
              <mc:Fallback>
                <p:oleObj name="Denklem" r:id="rId5" imgW="1815840" imgH="8125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4128" y="4748799"/>
                        <a:ext cx="4354513" cy="1933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Dikdörtgen 6"/>
          <p:cNvSpPr/>
          <p:nvPr/>
        </p:nvSpPr>
        <p:spPr>
          <a:xfrm>
            <a:off x="4572000" y="3717032"/>
            <a:ext cx="1440160" cy="70149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41006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561</Words>
  <Application>Microsoft Office PowerPoint</Application>
  <PresentationFormat>Ekran Gösterisi (4:3)</PresentationFormat>
  <Paragraphs>192</Paragraphs>
  <Slides>18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1</vt:i4>
      </vt:variant>
      <vt:variant>
        <vt:lpstr>Slayt Başlıkları</vt:lpstr>
      </vt:variant>
      <vt:variant>
        <vt:i4>18</vt:i4>
      </vt:variant>
    </vt:vector>
  </HeadingPairs>
  <TitlesOfParts>
    <vt:vector size="20" baseType="lpstr">
      <vt:lpstr>Ofis Teması</vt:lpstr>
      <vt:lpstr>Denklem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heronmatematik@hotmail.com</dc:creator>
  <cp:lastModifiedBy>heronmatematik@hotmail.com</cp:lastModifiedBy>
  <cp:revision>71</cp:revision>
  <dcterms:created xsi:type="dcterms:W3CDTF">2013-04-30T14:04:56Z</dcterms:created>
  <dcterms:modified xsi:type="dcterms:W3CDTF">2013-04-30T20:49:40Z</dcterms:modified>
</cp:coreProperties>
</file>